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711" r:id="rId1"/>
  </p:sldMasterIdLst>
  <p:notesMasterIdLst>
    <p:notesMasterId r:id="rId65"/>
  </p:notesMasterIdLst>
  <p:handoutMasterIdLst>
    <p:handoutMasterId r:id="rId66"/>
  </p:handoutMasterIdLst>
  <p:sldIdLst>
    <p:sldId id="256" r:id="rId2"/>
    <p:sldId id="781" r:id="rId3"/>
    <p:sldId id="748" r:id="rId4"/>
    <p:sldId id="836" r:id="rId5"/>
    <p:sldId id="837" r:id="rId6"/>
    <p:sldId id="838" r:id="rId7"/>
    <p:sldId id="839" r:id="rId8"/>
    <p:sldId id="891" r:id="rId9"/>
    <p:sldId id="840" r:id="rId10"/>
    <p:sldId id="841" r:id="rId11"/>
    <p:sldId id="843" r:id="rId12"/>
    <p:sldId id="842" r:id="rId13"/>
    <p:sldId id="844" r:id="rId14"/>
    <p:sldId id="845" r:id="rId15"/>
    <p:sldId id="846" r:id="rId16"/>
    <p:sldId id="782" r:id="rId17"/>
    <p:sldId id="847" r:id="rId18"/>
    <p:sldId id="892" r:id="rId19"/>
    <p:sldId id="848" r:id="rId20"/>
    <p:sldId id="893" r:id="rId21"/>
    <p:sldId id="894" r:id="rId22"/>
    <p:sldId id="850" r:id="rId23"/>
    <p:sldId id="849" r:id="rId24"/>
    <p:sldId id="851" r:id="rId25"/>
    <p:sldId id="852" r:id="rId26"/>
    <p:sldId id="853" r:id="rId27"/>
    <p:sldId id="854" r:id="rId28"/>
    <p:sldId id="855" r:id="rId29"/>
    <p:sldId id="856" r:id="rId30"/>
    <p:sldId id="861" r:id="rId31"/>
    <p:sldId id="857" r:id="rId32"/>
    <p:sldId id="858" r:id="rId33"/>
    <p:sldId id="862" r:id="rId34"/>
    <p:sldId id="863" r:id="rId35"/>
    <p:sldId id="859" r:id="rId36"/>
    <p:sldId id="866" r:id="rId37"/>
    <p:sldId id="867" r:id="rId38"/>
    <p:sldId id="868" r:id="rId39"/>
    <p:sldId id="864" r:id="rId40"/>
    <p:sldId id="865" r:id="rId41"/>
    <p:sldId id="860" r:id="rId42"/>
    <p:sldId id="869" r:id="rId43"/>
    <p:sldId id="870" r:id="rId44"/>
    <p:sldId id="872" r:id="rId45"/>
    <p:sldId id="871" r:id="rId46"/>
    <p:sldId id="873" r:id="rId47"/>
    <p:sldId id="874" r:id="rId48"/>
    <p:sldId id="875" r:id="rId49"/>
    <p:sldId id="876" r:id="rId50"/>
    <p:sldId id="877" r:id="rId51"/>
    <p:sldId id="878" r:id="rId52"/>
    <p:sldId id="879" r:id="rId53"/>
    <p:sldId id="880" r:id="rId54"/>
    <p:sldId id="881" r:id="rId55"/>
    <p:sldId id="884" r:id="rId56"/>
    <p:sldId id="882" r:id="rId57"/>
    <p:sldId id="885" r:id="rId58"/>
    <p:sldId id="883" r:id="rId59"/>
    <p:sldId id="886" r:id="rId60"/>
    <p:sldId id="887" r:id="rId61"/>
    <p:sldId id="888" r:id="rId62"/>
    <p:sldId id="889" r:id="rId63"/>
    <p:sldId id="890" r:id="rId64"/>
  </p:sldIdLst>
  <p:sldSz cx="12192000" cy="6858000"/>
  <p:notesSz cx="7010400" cy="9296400"/>
  <p:kinsoku lang="ja-JP" invalStChars="、。，．・：；？！゛゜ヽヾゝゞ々ー’”）〕］｝〉》」』】°‰′″℃￠％ぁぃぅぇぉっゃゅょゎァィゥェォッャュョヮヵヶ!%),.:;?]}｡｣､･ｧｨｩｪｫｬｭｮｯｰﾞﾟ" invalEndChars="‘“（〔［｛〈《「『【￥＄$([\{｢￡"/>
  <p:defaultTextStyle>
    <a:defPPr>
      <a:defRPr lang="en-US"/>
    </a:defPPr>
    <a:lvl1pPr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1pPr>
    <a:lvl2pPr marL="5715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2pPr>
    <a:lvl3pPr marL="11430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3pPr>
    <a:lvl4pPr marL="17145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4pPr>
    <a:lvl5pPr marL="22860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5pPr>
    <a:lvl6pPr marL="2857500" algn="l" defTabSz="1143000" rtl="0" eaLnBrk="1" latinLnBrk="0" hangingPunct="1">
      <a:defRPr b="1" kern="1200">
        <a:solidFill>
          <a:schemeClr val="tx1"/>
        </a:solidFill>
        <a:latin typeface="Helvetica" pitchFamily="34" charset="0"/>
        <a:ea typeface="+mn-ea"/>
        <a:cs typeface="+mn-cs"/>
      </a:defRPr>
    </a:lvl6pPr>
    <a:lvl7pPr marL="3429000" algn="l" defTabSz="1143000" rtl="0" eaLnBrk="1" latinLnBrk="0" hangingPunct="1">
      <a:defRPr b="1" kern="1200">
        <a:solidFill>
          <a:schemeClr val="tx1"/>
        </a:solidFill>
        <a:latin typeface="Helvetica" pitchFamily="34" charset="0"/>
        <a:ea typeface="+mn-ea"/>
        <a:cs typeface="+mn-cs"/>
      </a:defRPr>
    </a:lvl7pPr>
    <a:lvl8pPr marL="4000500" algn="l" defTabSz="1143000" rtl="0" eaLnBrk="1" latinLnBrk="0" hangingPunct="1">
      <a:defRPr b="1" kern="1200">
        <a:solidFill>
          <a:schemeClr val="tx1"/>
        </a:solidFill>
        <a:latin typeface="Helvetica" pitchFamily="34" charset="0"/>
        <a:ea typeface="+mn-ea"/>
        <a:cs typeface="+mn-cs"/>
      </a:defRPr>
    </a:lvl8pPr>
    <a:lvl9pPr marL="4572000" algn="l" defTabSz="1143000" rtl="0" eaLnBrk="1" latinLnBrk="0" hangingPunct="1">
      <a:defRPr b="1" kern="1200">
        <a:solidFill>
          <a:schemeClr val="tx1"/>
        </a:solidFill>
        <a:latin typeface="Helvetica"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432FF"/>
    <a:srgbClr val="FFFF00"/>
    <a:srgbClr val="AD278D"/>
    <a:srgbClr val="FFDB95"/>
    <a:srgbClr val="F6B498"/>
    <a:srgbClr val="DE9A7B"/>
    <a:srgbClr val="9DC3E7"/>
    <a:srgbClr val="A9D18E"/>
    <a:srgbClr val="D1039B"/>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1" autoAdjust="0"/>
    <p:restoredTop sz="94181"/>
  </p:normalViewPr>
  <p:slideViewPr>
    <p:cSldViewPr snapToGrid="0">
      <p:cViewPr varScale="1">
        <p:scale>
          <a:sx n="93" d="100"/>
          <a:sy n="93" d="100"/>
        </p:scale>
        <p:origin x="240" y="3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79" d="100"/>
        <a:sy n="279" d="100"/>
      </p:scale>
      <p:origin x="0" y="99264"/>
    </p:cViewPr>
  </p:sorterViewPr>
  <p:notesViewPr>
    <p:cSldViewPr snapToGrid="0">
      <p:cViewPr varScale="1">
        <p:scale>
          <a:sx n="55" d="100"/>
          <a:sy n="55" d="100"/>
        </p:scale>
        <p:origin x="-1470" y="-8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04961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svg>
</file>

<file path=ppt/media/image3.sv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Rectangle 2"/>
          <p:cNvSpPr>
            <a:spLocks noGrp="1" noRot="1" noChangeAspect="1" noChangeArrowheads="1" noTextEdit="1"/>
          </p:cNvSpPr>
          <p:nvPr>
            <p:ph type="sldImg" idx="2"/>
          </p:nvPr>
        </p:nvSpPr>
        <p:spPr bwMode="auto">
          <a:xfrm>
            <a:off x="781050" y="798513"/>
            <a:ext cx="5461000" cy="30718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 uri="{53640926-AAD7-44d8-BBD7-CCE9431645EC}">
              <a14:shadowObscured xmlns="" xmlns:a14="http://schemas.microsoft.com/office/drawing/2010/main" val="1"/>
            </a:ext>
          </a:extLst>
        </p:spPr>
      </p:sp>
    </p:spTree>
    <p:extLst>
      <p:ext uri="{BB962C8B-B14F-4D97-AF65-F5344CB8AC3E}">
        <p14:creationId xmlns:p14="http://schemas.microsoft.com/office/powerpoint/2010/main" val="2207781695"/>
      </p:ext>
    </p:extLst>
  </p:cSld>
  <p:clrMap bg1="lt1" tx1="dk1" bg2="lt2" tx2="dk2" accent1="accent1" accent2="accent2" accent3="accent3" accent4="accent4" accent5="accent5" accent6="accent6" hlink="hlink" folHlink="folHlink"/>
  <p:hf hdr="0" ftr="0" dt="0"/>
  <p:notesStyle>
    <a:lvl1pPr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1pPr>
    <a:lvl2pPr marL="5715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2pPr>
    <a:lvl3pPr marL="11430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3pPr>
    <a:lvl4pPr marL="17145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4pPr>
    <a:lvl5pPr marL="22860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5pPr>
    <a:lvl6pPr marL="2857500" algn="l" defTabSz="1143000" rtl="0" eaLnBrk="1" latinLnBrk="0" hangingPunct="1">
      <a:defRPr sz="1500" kern="1200">
        <a:solidFill>
          <a:schemeClr val="tx1"/>
        </a:solidFill>
        <a:latin typeface="+mn-lt"/>
        <a:ea typeface="+mn-ea"/>
        <a:cs typeface="+mn-cs"/>
      </a:defRPr>
    </a:lvl6pPr>
    <a:lvl7pPr marL="3429000" algn="l" defTabSz="1143000" rtl="0" eaLnBrk="1" latinLnBrk="0" hangingPunct="1">
      <a:defRPr sz="1500" kern="1200">
        <a:solidFill>
          <a:schemeClr val="tx1"/>
        </a:solidFill>
        <a:latin typeface="+mn-lt"/>
        <a:ea typeface="+mn-ea"/>
        <a:cs typeface="+mn-cs"/>
      </a:defRPr>
    </a:lvl7pPr>
    <a:lvl8pPr marL="4000500" algn="l" defTabSz="1143000" rtl="0" eaLnBrk="1" latinLnBrk="0" hangingPunct="1">
      <a:defRPr sz="1500" kern="1200">
        <a:solidFill>
          <a:schemeClr val="tx1"/>
        </a:solidFill>
        <a:latin typeface="+mn-lt"/>
        <a:ea typeface="+mn-ea"/>
        <a:cs typeface="+mn-cs"/>
      </a:defRPr>
    </a:lvl8pPr>
    <a:lvl9pPr marL="4572000" algn="l" defTabSz="1143000" rtl="0" eaLnBrk="1" latinLnBrk="0" hangingPunct="1">
      <a:defRPr sz="15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9"/>
            <a:ext cx="10363200" cy="1470025"/>
          </a:xfrm>
        </p:spPr>
        <p:txBody>
          <a:bodyPr/>
          <a:lstStyle>
            <a:lvl1pPr algn="ctr">
              <a:defRPr u="none" baseline="0">
                <a:solidFill>
                  <a:srgbClr val="DE8400"/>
                </a:solidFill>
                <a:effectLst>
                  <a:outerShdw blurRad="38100" dist="38100" dir="2700000" algn="tl">
                    <a:srgbClr val="000000">
                      <a:alpha val="43137"/>
                    </a:srgbClr>
                  </a:outerShdw>
                </a:effectLst>
              </a:defRPr>
            </a:lvl1pPr>
          </a:lstStyle>
          <a:p>
            <a:r>
              <a:rPr lang="en-US" dirty="0"/>
              <a:t>Click to edit Master title style</a:t>
            </a:r>
          </a:p>
        </p:txBody>
      </p:sp>
      <p:sp>
        <p:nvSpPr>
          <p:cNvPr id="3" name="Subtitle 2"/>
          <p:cNvSpPr>
            <a:spLocks noGrp="1"/>
          </p:cNvSpPr>
          <p:nvPr>
            <p:ph type="subTitle" idx="1"/>
          </p:nvPr>
        </p:nvSpPr>
        <p:spPr>
          <a:xfrm>
            <a:off x="1828800" y="3886203"/>
            <a:ext cx="8534400" cy="1752600"/>
          </a:xfrm>
        </p:spPr>
        <p:txBody>
          <a:bodyPr/>
          <a:lstStyle>
            <a:lvl1pPr marL="0" indent="0" algn="ctr">
              <a:buNone/>
              <a:defRPr>
                <a:solidFill>
                  <a:schemeClr val="tx1">
                    <a:tint val="75000"/>
                  </a:schemeClr>
                </a:solidFill>
              </a:defRPr>
            </a:lvl1pPr>
            <a:lvl2pPr marL="514350" indent="0" algn="ctr">
              <a:buNone/>
              <a:defRPr>
                <a:solidFill>
                  <a:schemeClr val="tx1">
                    <a:tint val="75000"/>
                  </a:schemeClr>
                </a:solidFill>
              </a:defRPr>
            </a:lvl2pPr>
            <a:lvl3pPr marL="1028700" indent="0" algn="ctr">
              <a:buNone/>
              <a:defRPr>
                <a:solidFill>
                  <a:schemeClr val="tx1">
                    <a:tint val="75000"/>
                  </a:schemeClr>
                </a:solidFill>
              </a:defRPr>
            </a:lvl3pPr>
            <a:lvl4pPr marL="1543050" indent="0" algn="ctr">
              <a:buNone/>
              <a:defRPr>
                <a:solidFill>
                  <a:schemeClr val="tx1">
                    <a:tint val="75000"/>
                  </a:schemeClr>
                </a:solidFill>
              </a:defRPr>
            </a:lvl4pPr>
            <a:lvl5pPr marL="2057400" indent="0" algn="ctr">
              <a:buNone/>
              <a:defRPr>
                <a:solidFill>
                  <a:schemeClr val="tx1">
                    <a:tint val="75000"/>
                  </a:schemeClr>
                </a:solidFill>
              </a:defRPr>
            </a:lvl5pPr>
            <a:lvl6pPr marL="2571750" indent="0" algn="ctr">
              <a:buNone/>
              <a:defRPr>
                <a:solidFill>
                  <a:schemeClr val="tx1">
                    <a:tint val="75000"/>
                  </a:schemeClr>
                </a:solidFill>
              </a:defRPr>
            </a:lvl6pPr>
            <a:lvl7pPr marL="3086100" indent="0" algn="ctr">
              <a:buNone/>
              <a:defRPr>
                <a:solidFill>
                  <a:schemeClr val="tx1">
                    <a:tint val="75000"/>
                  </a:schemeClr>
                </a:solidFill>
              </a:defRPr>
            </a:lvl7pPr>
            <a:lvl8pPr marL="3600450" indent="0" algn="ctr">
              <a:buNone/>
              <a:defRPr>
                <a:solidFill>
                  <a:schemeClr val="tx1">
                    <a:tint val="75000"/>
                  </a:schemeClr>
                </a:solidFill>
              </a:defRPr>
            </a:lvl8pPr>
            <a:lvl9pPr marL="41148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F5F1CDF6-63A3-7441-825E-A321579A9051}"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24F5D879-AB69-4422-A7DC-325346367C9C}"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989983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AB52C884-E3E0-9545-9EEC-90F279DF9661}"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557A5097-5A82-4E10-9D05-AD36CE0557DB}"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182103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8"/>
            <a:ext cx="8026400" cy="58515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6CD53955-71C4-784B-B2E5-570BAC65E560}"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E1933F3A-FF46-4CFA-83F2-3339888C9B0E}"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4037442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5035"/>
            <a:ext cx="10972800" cy="698948"/>
          </a:xfrm>
        </p:spPr>
        <p:txBody>
          <a:bodyPr/>
          <a:lstStyle>
            <a:lvl1pPr>
              <a:defRPr sz="3600" u="none" baseline="0">
                <a:solidFill>
                  <a:srgbClr val="DE8400"/>
                </a:solidFill>
                <a:effectLst>
                  <a:outerShdw blurRad="38100" dist="38100" dir="2700000" algn="tl">
                    <a:srgbClr val="000000">
                      <a:alpha val="43137"/>
                    </a:srgbClr>
                  </a:outerShdw>
                </a:effectLst>
                <a:latin typeface="+mj-lt"/>
              </a:defRPr>
            </a:lvl1pPr>
          </a:lstStyle>
          <a:p>
            <a:r>
              <a:rPr lang="en-US" dirty="0"/>
              <a:t>Click to edit Master title style</a:t>
            </a:r>
          </a:p>
        </p:txBody>
      </p:sp>
      <p:sp>
        <p:nvSpPr>
          <p:cNvPr id="3" name="Content Placeholder 2"/>
          <p:cNvSpPr>
            <a:spLocks noGrp="1"/>
          </p:cNvSpPr>
          <p:nvPr>
            <p:ph idx="1"/>
          </p:nvPr>
        </p:nvSpPr>
        <p:spPr>
          <a:xfrm>
            <a:off x="609600" y="1138138"/>
            <a:ext cx="10972800" cy="4987629"/>
          </a:xfrm>
        </p:spPr>
        <p:txBody>
          <a:bodyPr/>
          <a:lstStyle>
            <a:lvl1pPr>
              <a:defRPr sz="2700">
                <a:latin typeface="+mn-lt"/>
              </a:defRPr>
            </a:lvl1pPr>
            <a:lvl2pPr>
              <a:defRPr sz="2250">
                <a:latin typeface="+mn-lt"/>
              </a:defRPr>
            </a:lvl2pPr>
            <a:lvl3pPr>
              <a:defRPr sz="1800">
                <a:latin typeface="+mn-lt"/>
              </a:defRPr>
            </a:lvl3pPr>
            <a:lvl4pPr>
              <a:defRPr sz="1575">
                <a:latin typeface="+mn-lt"/>
              </a:defRPr>
            </a:lvl4pPr>
            <a:lvl5pPr>
              <a:defRPr sz="1575">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pPr>
              <a:defRPr/>
            </a:pPr>
            <a:fld id="{1455A833-F9D8-F94E-A624-F22E87633095}" type="datetime1">
              <a:rPr lang="en-US" smtClean="0">
                <a:solidFill>
                  <a:prstClr val="black">
                    <a:tint val="75000"/>
                  </a:prstClr>
                </a:solidFill>
              </a:rPr>
              <a:t>5/4/22</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altLang="en-US">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F9DE2D32-EBB3-479D-A20A-D25324940D10}" type="slidenum">
              <a:rPr lang="en-US" altLang="en-US" smtClean="0">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668960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5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8"/>
          </a:xfrm>
        </p:spPr>
        <p:txBody>
          <a:bodyPr anchor="b"/>
          <a:lstStyle>
            <a:lvl1pPr marL="0" indent="0">
              <a:buNone/>
              <a:defRPr sz="2250">
                <a:solidFill>
                  <a:schemeClr val="tx1">
                    <a:tint val="75000"/>
                  </a:schemeClr>
                </a:solidFill>
              </a:defRPr>
            </a:lvl1pPr>
            <a:lvl2pPr marL="514350" indent="0">
              <a:buNone/>
              <a:defRPr sz="2025">
                <a:solidFill>
                  <a:schemeClr val="tx1">
                    <a:tint val="75000"/>
                  </a:schemeClr>
                </a:solidFill>
              </a:defRPr>
            </a:lvl2pPr>
            <a:lvl3pPr marL="1028700" indent="0">
              <a:buNone/>
              <a:defRPr sz="1800">
                <a:solidFill>
                  <a:schemeClr val="tx1">
                    <a:tint val="75000"/>
                  </a:schemeClr>
                </a:solidFill>
              </a:defRPr>
            </a:lvl3pPr>
            <a:lvl4pPr marL="1543050" indent="0">
              <a:buNone/>
              <a:defRPr sz="1575">
                <a:solidFill>
                  <a:schemeClr val="tx1">
                    <a:tint val="75000"/>
                  </a:schemeClr>
                </a:solidFill>
              </a:defRPr>
            </a:lvl4pPr>
            <a:lvl5pPr marL="2057400" indent="0">
              <a:buNone/>
              <a:defRPr sz="1575">
                <a:solidFill>
                  <a:schemeClr val="tx1">
                    <a:tint val="75000"/>
                  </a:schemeClr>
                </a:solidFill>
              </a:defRPr>
            </a:lvl5pPr>
            <a:lvl6pPr marL="2571750" indent="0">
              <a:buNone/>
              <a:defRPr sz="1575">
                <a:solidFill>
                  <a:schemeClr val="tx1">
                    <a:tint val="75000"/>
                  </a:schemeClr>
                </a:solidFill>
              </a:defRPr>
            </a:lvl6pPr>
            <a:lvl7pPr marL="3086100" indent="0">
              <a:buNone/>
              <a:defRPr sz="1575">
                <a:solidFill>
                  <a:schemeClr val="tx1">
                    <a:tint val="75000"/>
                  </a:schemeClr>
                </a:solidFill>
              </a:defRPr>
            </a:lvl7pPr>
            <a:lvl8pPr marL="3600450" indent="0">
              <a:buNone/>
              <a:defRPr sz="1575">
                <a:solidFill>
                  <a:schemeClr val="tx1">
                    <a:tint val="75000"/>
                  </a:schemeClr>
                </a:solidFill>
              </a:defRPr>
            </a:lvl8pPr>
            <a:lvl9pPr marL="4114800" indent="0">
              <a:buNone/>
              <a:defRPr sz="157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29794664-F699-DB42-8CC0-2E9C933A58F4}"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3C7D3DFE-6B71-4D3C-8931-2EEF0E8559B4}"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1273837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3150"/>
            </a:lvl1pPr>
            <a:lvl2pPr>
              <a:defRPr sz="2700"/>
            </a:lvl2pPr>
            <a:lvl3pPr>
              <a:defRPr sz="2250"/>
            </a:lvl3pPr>
            <a:lvl4pPr>
              <a:defRPr sz="2025"/>
            </a:lvl4pPr>
            <a:lvl5pPr>
              <a:defRPr sz="2025"/>
            </a:lvl5pPr>
            <a:lvl6pPr>
              <a:defRPr sz="2025"/>
            </a:lvl6pPr>
            <a:lvl7pPr>
              <a:defRPr sz="2025"/>
            </a:lvl7pPr>
            <a:lvl8pPr>
              <a:defRPr sz="2025"/>
            </a:lvl8pPr>
            <a:lvl9pPr>
              <a:defRPr sz="20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3150"/>
            </a:lvl1pPr>
            <a:lvl2pPr>
              <a:defRPr sz="2700"/>
            </a:lvl2pPr>
            <a:lvl3pPr>
              <a:defRPr sz="2250"/>
            </a:lvl3pPr>
            <a:lvl4pPr>
              <a:defRPr sz="2025"/>
            </a:lvl4pPr>
            <a:lvl5pPr>
              <a:defRPr sz="2025"/>
            </a:lvl5pPr>
            <a:lvl6pPr>
              <a:defRPr sz="2025"/>
            </a:lvl6pPr>
            <a:lvl7pPr>
              <a:defRPr sz="2025"/>
            </a:lvl7pPr>
            <a:lvl8pPr>
              <a:defRPr sz="2025"/>
            </a:lvl8pPr>
            <a:lvl9pPr>
              <a:defRPr sz="20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8AB1D0DF-DEFA-3941-9593-12C70E3F049C}" type="datetime1">
              <a:rPr lang="en-US" smtClean="0">
                <a:solidFill>
                  <a:prstClr val="black">
                    <a:tint val="75000"/>
                  </a:prstClr>
                </a:solidFill>
              </a:rPr>
              <a:t>5/4/22</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9762728F-C150-42D0-B0C3-C0979554D0AB}"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2734301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700" b="1"/>
            </a:lvl1pPr>
            <a:lvl2pPr marL="514350" indent="0">
              <a:buNone/>
              <a:defRPr sz="2250" b="1"/>
            </a:lvl2pPr>
            <a:lvl3pPr marL="1028700" indent="0">
              <a:buNone/>
              <a:defRPr sz="2025" b="1"/>
            </a:lvl3pPr>
            <a:lvl4pPr marL="1543050" indent="0">
              <a:buNone/>
              <a:defRPr sz="1800" b="1"/>
            </a:lvl4pPr>
            <a:lvl5pPr marL="2057400" indent="0">
              <a:buNone/>
              <a:defRPr sz="1800" b="1"/>
            </a:lvl5pPr>
            <a:lvl6pPr marL="2571750" indent="0">
              <a:buNone/>
              <a:defRPr sz="1800" b="1"/>
            </a:lvl6pPr>
            <a:lvl7pPr marL="3086100" indent="0">
              <a:buNone/>
              <a:defRPr sz="1800" b="1"/>
            </a:lvl7pPr>
            <a:lvl8pPr marL="3600450" indent="0">
              <a:buNone/>
              <a:defRPr sz="1800" b="1"/>
            </a:lvl8pPr>
            <a:lvl9pPr marL="4114800" indent="0">
              <a:buNone/>
              <a:defRPr sz="18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700"/>
            </a:lvl1pPr>
            <a:lvl2pPr>
              <a:defRPr sz="2250"/>
            </a:lvl2pPr>
            <a:lvl3pPr>
              <a:defRPr sz="2025"/>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4" y="1535113"/>
            <a:ext cx="5389033" cy="639762"/>
          </a:xfrm>
        </p:spPr>
        <p:txBody>
          <a:bodyPr anchor="b"/>
          <a:lstStyle>
            <a:lvl1pPr marL="0" indent="0">
              <a:buNone/>
              <a:defRPr sz="2700" b="1"/>
            </a:lvl1pPr>
            <a:lvl2pPr marL="514350" indent="0">
              <a:buNone/>
              <a:defRPr sz="2250" b="1"/>
            </a:lvl2pPr>
            <a:lvl3pPr marL="1028700" indent="0">
              <a:buNone/>
              <a:defRPr sz="2025" b="1"/>
            </a:lvl3pPr>
            <a:lvl4pPr marL="1543050" indent="0">
              <a:buNone/>
              <a:defRPr sz="1800" b="1"/>
            </a:lvl4pPr>
            <a:lvl5pPr marL="2057400" indent="0">
              <a:buNone/>
              <a:defRPr sz="1800" b="1"/>
            </a:lvl5pPr>
            <a:lvl6pPr marL="2571750" indent="0">
              <a:buNone/>
              <a:defRPr sz="1800" b="1"/>
            </a:lvl6pPr>
            <a:lvl7pPr marL="3086100" indent="0">
              <a:buNone/>
              <a:defRPr sz="1800" b="1"/>
            </a:lvl7pPr>
            <a:lvl8pPr marL="3600450" indent="0">
              <a:buNone/>
              <a:defRPr sz="1800" b="1"/>
            </a:lvl8pPr>
            <a:lvl9pPr marL="4114800" indent="0">
              <a:buNone/>
              <a:defRPr sz="1800" b="1"/>
            </a:lvl9pPr>
          </a:lstStyle>
          <a:p>
            <a:pPr lvl="0"/>
            <a:r>
              <a:rPr lang="en-US"/>
              <a:t>Click to edit Master text styles</a:t>
            </a:r>
          </a:p>
        </p:txBody>
      </p:sp>
      <p:sp>
        <p:nvSpPr>
          <p:cNvPr id="6" name="Content Placeholder 5"/>
          <p:cNvSpPr>
            <a:spLocks noGrp="1"/>
          </p:cNvSpPr>
          <p:nvPr>
            <p:ph sz="quarter" idx="4"/>
          </p:nvPr>
        </p:nvSpPr>
        <p:spPr>
          <a:xfrm>
            <a:off x="6193374" y="2174875"/>
            <a:ext cx="5389033" cy="3951288"/>
          </a:xfrm>
        </p:spPr>
        <p:txBody>
          <a:bodyPr/>
          <a:lstStyle>
            <a:lvl1pPr>
              <a:defRPr sz="2700"/>
            </a:lvl1pPr>
            <a:lvl2pPr>
              <a:defRPr sz="2250"/>
            </a:lvl2pPr>
            <a:lvl3pPr>
              <a:defRPr sz="2025"/>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ED76CF7C-24C9-2C45-9C24-4F8154DAD6CD}" type="datetime1">
              <a:rPr lang="en-US" smtClean="0">
                <a:solidFill>
                  <a:prstClr val="black">
                    <a:tint val="75000"/>
                  </a:prstClr>
                </a:solidFill>
              </a:rPr>
              <a:t>5/4/22</a:t>
            </a:fld>
            <a:endParaRPr lang="en-US">
              <a:solidFill>
                <a:prstClr val="black">
                  <a:tint val="75000"/>
                </a:prstClr>
              </a:solidFill>
            </a:endParaRPr>
          </a:p>
        </p:txBody>
      </p:sp>
      <p:sp>
        <p:nvSpPr>
          <p:cNvPr id="8"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pPr>
              <a:defRPr/>
            </a:pPr>
            <a:fld id="{F17B2D9D-C963-4C5D-9657-6DAD47F750F6}"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159227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F242623-2795-5546-9F54-B1FF951BCCD3}" type="datetime1">
              <a:rPr lang="en-US" smtClean="0">
                <a:solidFill>
                  <a:prstClr val="black">
                    <a:tint val="75000"/>
                  </a:prstClr>
                </a:solidFill>
              </a:rPr>
              <a:t>5/4/22</a:t>
            </a:fld>
            <a:endParaRPr lang="en-US">
              <a:solidFill>
                <a:prstClr val="black">
                  <a:tint val="75000"/>
                </a:prstClr>
              </a:solidFill>
            </a:endParaRPr>
          </a:p>
        </p:txBody>
      </p:sp>
      <p:sp>
        <p:nvSpPr>
          <p:cNvPr id="4"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pPr>
              <a:defRPr/>
            </a:pPr>
            <a:fld id="{B9679035-FD90-43C6-9A04-3596202BD13C}"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217181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8CDF4E1-6A12-E04A-9CB3-8CDF45CB7C5C}" type="datetime1">
              <a:rPr lang="en-US" smtClean="0">
                <a:solidFill>
                  <a:prstClr val="black">
                    <a:tint val="75000"/>
                  </a:prstClr>
                </a:solidFill>
              </a:rPr>
              <a:t>5/4/22</a:t>
            </a:fld>
            <a:endParaRPr lang="en-US">
              <a:solidFill>
                <a:prstClr val="black">
                  <a:tint val="75000"/>
                </a:prstClr>
              </a:solidFill>
            </a:endParaRPr>
          </a:p>
        </p:txBody>
      </p:sp>
      <p:sp>
        <p:nvSpPr>
          <p:cNvPr id="3"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pPr>
              <a:defRPr/>
            </a:pPr>
            <a:fld id="{26DFAF39-BD03-4E79-A61F-5E51E08E82D1}"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2070144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7" y="273050"/>
            <a:ext cx="4011084" cy="1162050"/>
          </a:xfrm>
        </p:spPr>
        <p:txBody>
          <a:bodyPr anchor="b"/>
          <a:lstStyle>
            <a:lvl1pPr algn="l">
              <a:defRPr sz="2250" b="1"/>
            </a:lvl1pPr>
          </a:lstStyle>
          <a:p>
            <a:r>
              <a:rPr lang="en-US"/>
              <a:t>Click to edit Master title style</a:t>
            </a:r>
          </a:p>
        </p:txBody>
      </p:sp>
      <p:sp>
        <p:nvSpPr>
          <p:cNvPr id="3" name="Content Placeholder 2"/>
          <p:cNvSpPr>
            <a:spLocks noGrp="1"/>
          </p:cNvSpPr>
          <p:nvPr>
            <p:ph idx="1"/>
          </p:nvPr>
        </p:nvSpPr>
        <p:spPr>
          <a:xfrm>
            <a:off x="4766733" y="273054"/>
            <a:ext cx="6815667" cy="5853113"/>
          </a:xfrm>
        </p:spPr>
        <p:txBody>
          <a:bodyPr/>
          <a:lstStyle>
            <a:lvl1pPr>
              <a:defRPr sz="3600"/>
            </a:lvl1pPr>
            <a:lvl2pPr>
              <a:defRPr sz="3150"/>
            </a:lvl2pPr>
            <a:lvl3pPr>
              <a:defRPr sz="2700"/>
            </a:lvl3pPr>
            <a:lvl4pPr>
              <a:defRPr sz="2250"/>
            </a:lvl4pPr>
            <a:lvl5pPr>
              <a:defRPr sz="2250"/>
            </a:lvl5pPr>
            <a:lvl6pPr>
              <a:defRPr sz="2250"/>
            </a:lvl6pPr>
            <a:lvl7pPr>
              <a:defRPr sz="2250"/>
            </a:lvl7pPr>
            <a:lvl8pPr>
              <a:defRPr sz="2250"/>
            </a:lvl8pPr>
            <a:lvl9pPr>
              <a:defRPr sz="2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7" y="1435103"/>
            <a:ext cx="4011084" cy="4691063"/>
          </a:xfrm>
        </p:spPr>
        <p:txBody>
          <a:bodyPr/>
          <a:lstStyle>
            <a:lvl1pPr marL="0" indent="0">
              <a:buNone/>
              <a:defRPr sz="1575"/>
            </a:lvl1pPr>
            <a:lvl2pPr marL="514350" indent="0">
              <a:buNone/>
              <a:defRPr sz="1350"/>
            </a:lvl2pPr>
            <a:lvl3pPr marL="1028700" indent="0">
              <a:buNone/>
              <a:defRPr sz="1125"/>
            </a:lvl3pPr>
            <a:lvl4pPr marL="1543050" indent="0">
              <a:buNone/>
              <a:defRPr sz="1013"/>
            </a:lvl4pPr>
            <a:lvl5pPr marL="2057400" indent="0">
              <a:buNone/>
              <a:defRPr sz="1013"/>
            </a:lvl5pPr>
            <a:lvl6pPr marL="2571750" indent="0">
              <a:buNone/>
              <a:defRPr sz="1013"/>
            </a:lvl6pPr>
            <a:lvl7pPr marL="3086100" indent="0">
              <a:buNone/>
              <a:defRPr sz="1013"/>
            </a:lvl7pPr>
            <a:lvl8pPr marL="3600450" indent="0">
              <a:buNone/>
              <a:defRPr sz="1013"/>
            </a:lvl8pPr>
            <a:lvl9pPr marL="4114800" indent="0">
              <a:buNone/>
              <a:defRPr sz="1013"/>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AD9F1281-509C-A94A-B6F4-DA198DAF23F7}" type="datetime1">
              <a:rPr lang="en-US" smtClean="0">
                <a:solidFill>
                  <a:prstClr val="black">
                    <a:tint val="75000"/>
                  </a:prstClr>
                </a:solidFill>
              </a:rPr>
              <a:t>5/4/22</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3B7C51C2-15BC-444C-B9F2-213F9CFCA6DB}"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7903777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3"/>
            <a:ext cx="7315200" cy="566738"/>
          </a:xfrm>
        </p:spPr>
        <p:txBody>
          <a:bodyPr anchor="b"/>
          <a:lstStyle>
            <a:lvl1pPr algn="l">
              <a:defRPr sz="225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600"/>
            </a:lvl1pPr>
            <a:lvl2pPr marL="514350" indent="0">
              <a:buNone/>
              <a:defRPr sz="3150"/>
            </a:lvl2pPr>
            <a:lvl3pPr marL="1028700" indent="0">
              <a:buNone/>
              <a:defRPr sz="2700"/>
            </a:lvl3pPr>
            <a:lvl4pPr marL="1543050" indent="0">
              <a:buNone/>
              <a:defRPr sz="2250"/>
            </a:lvl4pPr>
            <a:lvl5pPr marL="2057400" indent="0">
              <a:buNone/>
              <a:defRPr sz="2250"/>
            </a:lvl5pPr>
            <a:lvl6pPr marL="2571750" indent="0">
              <a:buNone/>
              <a:defRPr sz="2250"/>
            </a:lvl6pPr>
            <a:lvl7pPr marL="3086100" indent="0">
              <a:buNone/>
              <a:defRPr sz="2250"/>
            </a:lvl7pPr>
            <a:lvl8pPr marL="3600450" indent="0">
              <a:buNone/>
              <a:defRPr sz="2250"/>
            </a:lvl8pPr>
            <a:lvl9pPr marL="4114800" indent="0">
              <a:buNone/>
              <a:defRPr sz="2250"/>
            </a:lvl9pPr>
          </a:lstStyle>
          <a:p>
            <a:pPr lvl="0"/>
            <a:endParaRPr lang="en-US" noProof="0"/>
          </a:p>
        </p:txBody>
      </p:sp>
      <p:sp>
        <p:nvSpPr>
          <p:cNvPr id="4" name="Text Placeholder 3"/>
          <p:cNvSpPr>
            <a:spLocks noGrp="1"/>
          </p:cNvSpPr>
          <p:nvPr>
            <p:ph type="body" sz="half" idx="2"/>
          </p:nvPr>
        </p:nvSpPr>
        <p:spPr>
          <a:xfrm>
            <a:off x="2389717" y="5367341"/>
            <a:ext cx="7315200" cy="804862"/>
          </a:xfrm>
        </p:spPr>
        <p:txBody>
          <a:bodyPr/>
          <a:lstStyle>
            <a:lvl1pPr marL="0" indent="0">
              <a:buNone/>
              <a:defRPr sz="1575"/>
            </a:lvl1pPr>
            <a:lvl2pPr marL="514350" indent="0">
              <a:buNone/>
              <a:defRPr sz="1350"/>
            </a:lvl2pPr>
            <a:lvl3pPr marL="1028700" indent="0">
              <a:buNone/>
              <a:defRPr sz="1125"/>
            </a:lvl3pPr>
            <a:lvl4pPr marL="1543050" indent="0">
              <a:buNone/>
              <a:defRPr sz="1013"/>
            </a:lvl4pPr>
            <a:lvl5pPr marL="2057400" indent="0">
              <a:buNone/>
              <a:defRPr sz="1013"/>
            </a:lvl5pPr>
            <a:lvl6pPr marL="2571750" indent="0">
              <a:buNone/>
              <a:defRPr sz="1013"/>
            </a:lvl6pPr>
            <a:lvl7pPr marL="3086100" indent="0">
              <a:buNone/>
              <a:defRPr sz="1013"/>
            </a:lvl7pPr>
            <a:lvl8pPr marL="3600450" indent="0">
              <a:buNone/>
              <a:defRPr sz="1013"/>
            </a:lvl8pPr>
            <a:lvl9pPr marL="4114800" indent="0">
              <a:buNone/>
              <a:defRPr sz="1013"/>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9698A63-6D25-E140-B9A3-859E3F1D4959}" type="datetime1">
              <a:rPr lang="en-US" smtClean="0">
                <a:solidFill>
                  <a:prstClr val="black">
                    <a:tint val="75000"/>
                  </a:prstClr>
                </a:solidFill>
              </a:rPr>
              <a:t>5/4/22</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50B72B1D-A706-46DE-AE63-402C0052FDE8}"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182811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5034"/>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609600" y="1600200"/>
            <a:ext cx="10972800" cy="45255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153"/>
            <a:ext cx="2844800" cy="366117"/>
          </a:xfrm>
          <a:prstGeom prst="rect">
            <a:avLst/>
          </a:prstGeom>
        </p:spPr>
        <p:txBody>
          <a:bodyPr vert="horz" lIns="91440" tIns="45720" rIns="91440" bIns="45720" rtlCol="0" anchor="ctr"/>
          <a:lstStyle>
            <a:lvl1pPr algn="l">
              <a:defRPr sz="1350">
                <a:solidFill>
                  <a:schemeClr val="tx1">
                    <a:tint val="75000"/>
                  </a:schemeClr>
                </a:solidFill>
              </a:defRPr>
            </a:lvl1pPr>
          </a:lstStyle>
          <a:p>
            <a:pPr>
              <a:defRPr/>
            </a:pPr>
            <a:fld id="{4F12BA26-4F48-7944-9284-F2989996F9A0}"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3"/>
          </p:nvPr>
        </p:nvSpPr>
        <p:spPr>
          <a:xfrm>
            <a:off x="4165600" y="6356153"/>
            <a:ext cx="3860800" cy="366117"/>
          </a:xfrm>
          <a:prstGeom prst="rect">
            <a:avLst/>
          </a:prstGeom>
        </p:spPr>
        <p:txBody>
          <a:bodyPr vert="horz" lIns="91440" tIns="45720" rIns="91440" bIns="45720" rtlCol="0" anchor="ctr"/>
          <a:lstStyle>
            <a:lvl1pPr algn="ctr">
              <a:defRPr sz="1350">
                <a:solidFill>
                  <a:schemeClr val="tx1">
                    <a:tint val="75000"/>
                  </a:schemeClr>
                </a:solidFill>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4"/>
          </p:nvPr>
        </p:nvSpPr>
        <p:spPr>
          <a:xfrm>
            <a:off x="8737600" y="6334655"/>
            <a:ext cx="2844800" cy="366117"/>
          </a:xfrm>
          <a:prstGeom prst="rect">
            <a:avLst/>
          </a:prstGeom>
        </p:spPr>
        <p:txBody>
          <a:bodyPr vert="horz" lIns="91440" tIns="45720" rIns="91440" bIns="45720" rtlCol="0" anchor="ctr"/>
          <a:lstStyle>
            <a:lvl1pPr algn="r">
              <a:defRPr sz="1350">
                <a:solidFill>
                  <a:schemeClr val="tx1">
                    <a:tint val="75000"/>
                  </a:schemeClr>
                </a:solidFill>
              </a:defRPr>
            </a:lvl1pPr>
          </a:lstStyle>
          <a:p>
            <a:pPr>
              <a:defRPr/>
            </a:pPr>
            <a:fld id="{F9DE2D32-EBB3-479D-A20A-D25324940D10}"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90780591"/>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hdr="0" ftr="0" dt="0"/>
  <p:txStyles>
    <p:titleStyle>
      <a:lvl1pPr algn="l" rtl="0" eaLnBrk="0" fontAlgn="base" hangingPunct="0">
        <a:spcBef>
          <a:spcPct val="0"/>
        </a:spcBef>
        <a:spcAft>
          <a:spcPct val="0"/>
        </a:spcAft>
        <a:defRPr sz="4950" u="sng" kern="1200">
          <a:solidFill>
            <a:srgbClr val="DE8400"/>
          </a:solidFill>
          <a:latin typeface="+mj-lt"/>
          <a:ea typeface="+mj-ea"/>
          <a:cs typeface="+mj-cs"/>
        </a:defRPr>
      </a:lvl1pPr>
      <a:lvl2pPr algn="l" rtl="0" eaLnBrk="0" fontAlgn="base" hangingPunct="0">
        <a:spcBef>
          <a:spcPct val="0"/>
        </a:spcBef>
        <a:spcAft>
          <a:spcPct val="0"/>
        </a:spcAft>
        <a:defRPr sz="4950" u="sng">
          <a:solidFill>
            <a:srgbClr val="DE8400"/>
          </a:solidFill>
          <a:latin typeface="Verdana" pitchFamily="34" charset="0"/>
        </a:defRPr>
      </a:lvl2pPr>
      <a:lvl3pPr algn="l" rtl="0" eaLnBrk="0" fontAlgn="base" hangingPunct="0">
        <a:spcBef>
          <a:spcPct val="0"/>
        </a:spcBef>
        <a:spcAft>
          <a:spcPct val="0"/>
        </a:spcAft>
        <a:defRPr sz="4950" u="sng">
          <a:solidFill>
            <a:srgbClr val="DE8400"/>
          </a:solidFill>
          <a:latin typeface="Verdana" pitchFamily="34" charset="0"/>
        </a:defRPr>
      </a:lvl3pPr>
      <a:lvl4pPr algn="l" rtl="0" eaLnBrk="0" fontAlgn="base" hangingPunct="0">
        <a:spcBef>
          <a:spcPct val="0"/>
        </a:spcBef>
        <a:spcAft>
          <a:spcPct val="0"/>
        </a:spcAft>
        <a:defRPr sz="4950" u="sng">
          <a:solidFill>
            <a:srgbClr val="DE8400"/>
          </a:solidFill>
          <a:latin typeface="Verdana" pitchFamily="34" charset="0"/>
        </a:defRPr>
      </a:lvl4pPr>
      <a:lvl5pPr algn="l" rtl="0" eaLnBrk="0" fontAlgn="base" hangingPunct="0">
        <a:spcBef>
          <a:spcPct val="0"/>
        </a:spcBef>
        <a:spcAft>
          <a:spcPct val="0"/>
        </a:spcAft>
        <a:defRPr sz="4950" u="sng">
          <a:solidFill>
            <a:srgbClr val="DE8400"/>
          </a:solidFill>
          <a:latin typeface="Verdana" pitchFamily="34" charset="0"/>
        </a:defRPr>
      </a:lvl5pPr>
      <a:lvl6pPr marL="514350" algn="l" rtl="0" fontAlgn="base">
        <a:spcBef>
          <a:spcPct val="0"/>
        </a:spcBef>
        <a:spcAft>
          <a:spcPct val="0"/>
        </a:spcAft>
        <a:defRPr sz="4950" u="sng">
          <a:solidFill>
            <a:srgbClr val="DE8400"/>
          </a:solidFill>
          <a:latin typeface="Verdana" pitchFamily="34" charset="0"/>
        </a:defRPr>
      </a:lvl6pPr>
      <a:lvl7pPr marL="1028700" algn="l" rtl="0" fontAlgn="base">
        <a:spcBef>
          <a:spcPct val="0"/>
        </a:spcBef>
        <a:spcAft>
          <a:spcPct val="0"/>
        </a:spcAft>
        <a:defRPr sz="4950" u="sng">
          <a:solidFill>
            <a:srgbClr val="DE8400"/>
          </a:solidFill>
          <a:latin typeface="Verdana" pitchFamily="34" charset="0"/>
        </a:defRPr>
      </a:lvl7pPr>
      <a:lvl8pPr marL="1543050" algn="l" rtl="0" fontAlgn="base">
        <a:spcBef>
          <a:spcPct val="0"/>
        </a:spcBef>
        <a:spcAft>
          <a:spcPct val="0"/>
        </a:spcAft>
        <a:defRPr sz="4950" u="sng">
          <a:solidFill>
            <a:srgbClr val="DE8400"/>
          </a:solidFill>
          <a:latin typeface="Verdana" pitchFamily="34" charset="0"/>
        </a:defRPr>
      </a:lvl8pPr>
      <a:lvl9pPr marL="2057400" algn="l" rtl="0" fontAlgn="base">
        <a:spcBef>
          <a:spcPct val="0"/>
        </a:spcBef>
        <a:spcAft>
          <a:spcPct val="0"/>
        </a:spcAft>
        <a:defRPr sz="4950" u="sng">
          <a:solidFill>
            <a:srgbClr val="DE8400"/>
          </a:solidFill>
          <a:latin typeface="Verdana" pitchFamily="34" charset="0"/>
        </a:defRPr>
      </a:lvl9pPr>
    </p:titleStyle>
    <p:bodyStyle>
      <a:lvl1pPr marL="385763" indent="-385763" algn="l" rtl="0" eaLnBrk="0" fontAlgn="base" hangingPunct="0">
        <a:spcBef>
          <a:spcPct val="20000"/>
        </a:spcBef>
        <a:spcAft>
          <a:spcPct val="0"/>
        </a:spcAft>
        <a:buFont typeface="Arial" charset="0"/>
        <a:buChar char="•"/>
        <a:defRPr sz="36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31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p:bodyStyle>
    <p:other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developer.mozilla.org/en-US/docs/Web/HTTP/Headers" TargetMode="External"/><Relationship Id="rId2" Type="http://schemas.openxmlformats.org/officeDocument/2006/relationships/hyperlink" Target="https://api.github.com/users/ArchitectingSoftware"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developer.mozilla.org/en-US/docs/Web/HTTP/Statu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developer.mozilla.org/en-US/docs/Web/HTTP/Statu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https://docs.microsoft.com/en-us/azure/architecture/best-practices/api-design"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hyperlink" Target="https://github.com/grpc/grpc-web"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hyperlink" Target="https://graphql.or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42" name="Rectangle 2"/>
          <p:cNvSpPr>
            <a:spLocks noGrp="1" noRot="1" noChangeArrowheads="1"/>
          </p:cNvSpPr>
          <p:nvPr>
            <p:ph type="title"/>
          </p:nvPr>
        </p:nvSpPr>
        <p:spPr>
          <a:xfrm>
            <a:off x="1181100" y="1075135"/>
            <a:ext cx="9886950" cy="3381695"/>
          </a:xfrm>
          <a:extLst>
            <a:ext uri="{91240B29-F687-4f45-9708-019B960494DF}">
              <a14:hiddenLine xmlns="" xmlns:a14="http://schemas.microsoft.com/office/drawing/2010/main" w="12700">
                <a:solidFill>
                  <a:schemeClr val="tx1"/>
                </a:solidFill>
                <a:miter lim="800000"/>
                <a:headEnd/>
                <a:tailEnd/>
              </a14:hiddenLine>
            </a:ext>
          </a:extLst>
        </p:spPr>
        <p:txBody>
          <a:bodyPr vert="horz" wrap="square" lIns="71438" tIns="28575" rIns="71438" bIns="28575" numCol="1" anchor="t" anchorCtr="0" compatLnSpc="1">
            <a:prstTxWarp prst="textNoShape">
              <a:avLst/>
            </a:prstTxWarp>
            <a:spAutoFit/>
          </a:bodyPr>
          <a:lstStyle/>
          <a:p>
            <a:pPr algn="ctr" eaLnBrk="1" hangingPunct="1">
              <a:defRPr/>
            </a:pPr>
            <a:r>
              <a:rPr lang="en-US" altLang="en-US" b="1" dirty="0"/>
              <a:t>SE 577</a:t>
            </a:r>
            <a:br>
              <a:rPr lang="en-US" altLang="en-US" b="1" dirty="0"/>
            </a:br>
            <a:r>
              <a:rPr lang="en-US" altLang="en-US" b="1" dirty="0"/>
              <a:t>Software Architecture</a:t>
            </a:r>
            <a:br>
              <a:rPr lang="en-US" altLang="en-US" sz="2025" b="1" dirty="0">
                <a:effectLst/>
              </a:rPr>
            </a:br>
            <a:br>
              <a:rPr lang="en-US" altLang="en-US" b="1" dirty="0"/>
            </a:br>
            <a:br>
              <a:rPr lang="en-US" altLang="en-US" b="1" dirty="0"/>
            </a:br>
            <a:r>
              <a:rPr lang="en-US" altLang="en-US" b="1" dirty="0">
                <a:solidFill>
                  <a:srgbClr val="0070C0"/>
                </a:solidFill>
              </a:rPr>
              <a:t>Modern Network and API Architecture</a:t>
            </a:r>
            <a:endParaRPr lang="en-US" altLang="en-US" sz="2025" dirty="0">
              <a:solidFill>
                <a:srgbClr val="0070C0"/>
              </a:solidFill>
              <a:effectLst/>
            </a:endParaRPr>
          </a:p>
        </p:txBody>
      </p:sp>
      <p:sp>
        <p:nvSpPr>
          <p:cNvPr id="2" name="Slide Number Placeholder 1"/>
          <p:cNvSpPr>
            <a:spLocks noGrp="1"/>
          </p:cNvSpPr>
          <p:nvPr>
            <p:ph type="sldNum" sz="quarter" idx="12"/>
          </p:nvPr>
        </p:nvSpPr>
        <p:spPr/>
        <p:txBody>
          <a:bodyPr/>
          <a:lstStyle/>
          <a:p>
            <a:pPr>
              <a:defRPr/>
            </a:pPr>
            <a:fld id="{F9DE2D32-EBB3-479D-A20A-D25324940D10}" type="slidenum">
              <a:rPr lang="en-US" altLang="en-US" smtClean="0">
                <a:solidFill>
                  <a:prstClr val="black">
                    <a:tint val="75000"/>
                  </a:prstClr>
                </a:solidFill>
              </a:rPr>
              <a:pPr>
                <a:defRPr/>
              </a:pPr>
              <a:t>1</a:t>
            </a:fld>
            <a:endParaRPr lang="en-US" altLang="en-US">
              <a:solidFill>
                <a:prstClr val="black">
                  <a:tint val="75000"/>
                </a:prstClr>
              </a:solidFill>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10</a:t>
            </a:fld>
            <a:endParaRPr lang="en-US"/>
          </a:p>
        </p:txBody>
      </p:sp>
      <p:sp>
        <p:nvSpPr>
          <p:cNvPr id="470018" name="Rectangle 2"/>
          <p:cNvSpPr>
            <a:spLocks noGrp="1" noChangeArrowheads="1"/>
          </p:cNvSpPr>
          <p:nvPr>
            <p:ph type="title"/>
          </p:nvPr>
        </p:nvSpPr>
        <p:spPr>
          <a:xfrm>
            <a:off x="214745" y="0"/>
            <a:ext cx="11762509" cy="698948"/>
          </a:xfrm>
        </p:spPr>
        <p:txBody>
          <a:bodyPr/>
          <a:lstStyle/>
          <a:p>
            <a:r>
              <a:rPr lang="en-US" dirty="0"/>
              <a:t>OSI architecture mapped to TCP/IP and UDP/IP</a:t>
            </a:r>
          </a:p>
        </p:txBody>
      </p:sp>
      <p:pic>
        <p:nvPicPr>
          <p:cNvPr id="3074" name="Picture 2" descr="TCP/IP vs OSI Model: What's the Difference?">
            <a:extLst>
              <a:ext uri="{FF2B5EF4-FFF2-40B4-BE49-F238E27FC236}">
                <a16:creationId xmlns:a16="http://schemas.microsoft.com/office/drawing/2014/main" id="{13201662-BD8D-DC11-E34C-D86C77C321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1" y="806505"/>
            <a:ext cx="7102186" cy="5732706"/>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1163ABDD-1F19-FCD4-097F-8A2E5F1E4F7B}"/>
              </a:ext>
            </a:extLst>
          </p:cNvPr>
          <p:cNvSpPr/>
          <p:nvPr/>
        </p:nvSpPr>
        <p:spPr bwMode="auto">
          <a:xfrm>
            <a:off x="8305965" y="5039124"/>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20" name="Rectangle 19">
            <a:extLst>
              <a:ext uri="{FF2B5EF4-FFF2-40B4-BE49-F238E27FC236}">
                <a16:creationId xmlns:a16="http://schemas.microsoft.com/office/drawing/2014/main" id="{FD8AB211-AC45-943F-BC19-55E8E39F9C9F}"/>
              </a:ext>
            </a:extLst>
          </p:cNvPr>
          <p:cNvSpPr/>
          <p:nvPr/>
        </p:nvSpPr>
        <p:spPr bwMode="auto">
          <a:xfrm>
            <a:off x="5327238" y="4364177"/>
            <a:ext cx="2348180" cy="515615"/>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Internet</a:t>
            </a:r>
          </a:p>
        </p:txBody>
      </p:sp>
      <p:sp>
        <p:nvSpPr>
          <p:cNvPr id="21" name="Rectangle 20">
            <a:extLst>
              <a:ext uri="{FF2B5EF4-FFF2-40B4-BE49-F238E27FC236}">
                <a16:creationId xmlns:a16="http://schemas.microsoft.com/office/drawing/2014/main" id="{3C3F4AF7-18F2-EB0D-56E2-A841055BC74A}"/>
              </a:ext>
            </a:extLst>
          </p:cNvPr>
          <p:cNvSpPr/>
          <p:nvPr/>
        </p:nvSpPr>
        <p:spPr bwMode="auto">
          <a:xfrm>
            <a:off x="8305965" y="4180840"/>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8305965" y="3429000"/>
            <a:ext cx="1142835"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24" name="Rectangle 23">
            <a:extLst>
              <a:ext uri="{FF2B5EF4-FFF2-40B4-BE49-F238E27FC236}">
                <a16:creationId xmlns:a16="http://schemas.microsoft.com/office/drawing/2014/main" id="{351808AB-A87C-6FB4-45AC-3DEFB9E85FFB}"/>
              </a:ext>
            </a:extLst>
          </p:cNvPr>
          <p:cNvSpPr/>
          <p:nvPr/>
        </p:nvSpPr>
        <p:spPr bwMode="auto">
          <a:xfrm>
            <a:off x="9511310" y="3429000"/>
            <a:ext cx="1142835"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UDP</a:t>
            </a:r>
          </a:p>
        </p:txBody>
      </p:sp>
      <p:sp>
        <p:nvSpPr>
          <p:cNvPr id="25" name="Rectangle 24">
            <a:extLst>
              <a:ext uri="{FF2B5EF4-FFF2-40B4-BE49-F238E27FC236}">
                <a16:creationId xmlns:a16="http://schemas.microsoft.com/office/drawing/2014/main" id="{E4C97DAA-34BF-7F03-E765-D511E33DCE3B}"/>
              </a:ext>
            </a:extLst>
          </p:cNvPr>
          <p:cNvSpPr/>
          <p:nvPr/>
        </p:nvSpPr>
        <p:spPr bwMode="auto">
          <a:xfrm>
            <a:off x="8337220" y="1246909"/>
            <a:ext cx="2348180" cy="202275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TLS</a:t>
            </a:r>
          </a:p>
        </p:txBody>
      </p:sp>
      <p:sp>
        <p:nvSpPr>
          <p:cNvPr id="26" name="TextBox 25">
            <a:extLst>
              <a:ext uri="{FF2B5EF4-FFF2-40B4-BE49-F238E27FC236}">
                <a16:creationId xmlns:a16="http://schemas.microsoft.com/office/drawing/2014/main" id="{96172F96-5CB9-B936-AB36-9ABEF8EA7CFF}"/>
              </a:ext>
            </a:extLst>
          </p:cNvPr>
          <p:cNvSpPr txBox="1"/>
          <p:nvPr/>
        </p:nvSpPr>
        <p:spPr>
          <a:xfrm>
            <a:off x="8116454" y="880573"/>
            <a:ext cx="3860800" cy="313932"/>
          </a:xfrm>
          <a:prstGeom prst="rect">
            <a:avLst/>
          </a:prstGeom>
          <a:noFill/>
        </p:spPr>
        <p:txBody>
          <a:bodyPr wrap="square" rtlCol="0">
            <a:spAutoFit/>
          </a:bodyPr>
          <a:lstStyle/>
          <a:p>
            <a:pPr algn="ctr"/>
            <a:r>
              <a:rPr lang="en-US" sz="1600" dirty="0">
                <a:latin typeface="+mn-lt"/>
              </a:rPr>
              <a:t>TCP/IP Representative Layers</a:t>
            </a:r>
          </a:p>
        </p:txBody>
      </p:sp>
      <p:sp>
        <p:nvSpPr>
          <p:cNvPr id="27" name="TextBox 26">
            <a:extLst>
              <a:ext uri="{FF2B5EF4-FFF2-40B4-BE49-F238E27FC236}">
                <a16:creationId xmlns:a16="http://schemas.microsoft.com/office/drawing/2014/main" id="{9CCA17B2-33CA-E2C6-1F1E-07B6762497D1}"/>
              </a:ext>
            </a:extLst>
          </p:cNvPr>
          <p:cNvSpPr txBox="1"/>
          <p:nvPr/>
        </p:nvSpPr>
        <p:spPr>
          <a:xfrm>
            <a:off x="1466438" y="566641"/>
            <a:ext cx="9218962" cy="313932"/>
          </a:xfrm>
          <a:prstGeom prst="rect">
            <a:avLst/>
          </a:prstGeom>
          <a:noFill/>
        </p:spPr>
        <p:txBody>
          <a:bodyPr wrap="square" rtlCol="0">
            <a:spAutoFit/>
          </a:bodyPr>
          <a:lstStyle/>
          <a:p>
            <a:pPr algn="ctr"/>
            <a:r>
              <a:rPr lang="en-US" sz="1600" dirty="0">
                <a:solidFill>
                  <a:srgbClr val="0432FF"/>
                </a:solidFill>
                <a:latin typeface="+mn-lt"/>
              </a:rPr>
              <a:t>OSI is a REFERENCE ARCHITECTURE; TCP/IP is a concreate architecture</a:t>
            </a:r>
          </a:p>
        </p:txBody>
      </p:sp>
    </p:spTree>
    <p:extLst>
      <p:ext uri="{BB962C8B-B14F-4D97-AF65-F5344CB8AC3E}">
        <p14:creationId xmlns:p14="http://schemas.microsoft.com/office/powerpoint/2010/main" val="1498078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11</a:t>
            </a:fld>
            <a:endParaRPr lang="en-US"/>
          </a:p>
        </p:txBody>
      </p:sp>
      <p:sp>
        <p:nvSpPr>
          <p:cNvPr id="470018" name="Rectangle 2"/>
          <p:cNvSpPr>
            <a:spLocks noGrp="1" noChangeArrowheads="1"/>
          </p:cNvSpPr>
          <p:nvPr>
            <p:ph type="title"/>
          </p:nvPr>
        </p:nvSpPr>
        <p:spPr>
          <a:xfrm>
            <a:off x="214745" y="0"/>
            <a:ext cx="11762509" cy="698948"/>
          </a:xfrm>
        </p:spPr>
        <p:txBody>
          <a:bodyPr/>
          <a:lstStyle/>
          <a:p>
            <a:r>
              <a:rPr lang="en-US" dirty="0"/>
              <a:t>TCP vs UDP (this will be helpful later)</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935182" y="820430"/>
            <a:ext cx="403860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12" name="Rectangle 11">
            <a:extLst>
              <a:ext uri="{FF2B5EF4-FFF2-40B4-BE49-F238E27FC236}">
                <a16:creationId xmlns:a16="http://schemas.microsoft.com/office/drawing/2014/main" id="{026FA12C-8E25-B33C-5AC6-207565961A10}"/>
              </a:ext>
            </a:extLst>
          </p:cNvPr>
          <p:cNvSpPr/>
          <p:nvPr/>
        </p:nvSpPr>
        <p:spPr bwMode="auto">
          <a:xfrm>
            <a:off x="7114309" y="806574"/>
            <a:ext cx="403860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UDP</a:t>
            </a:r>
          </a:p>
        </p:txBody>
      </p:sp>
      <p:sp>
        <p:nvSpPr>
          <p:cNvPr id="2" name="TextBox 1">
            <a:extLst>
              <a:ext uri="{FF2B5EF4-FFF2-40B4-BE49-F238E27FC236}">
                <a16:creationId xmlns:a16="http://schemas.microsoft.com/office/drawing/2014/main" id="{76B2C42F-9E88-EEB4-C3E8-4E21B93033B5}"/>
              </a:ext>
            </a:extLst>
          </p:cNvPr>
          <p:cNvSpPr txBox="1"/>
          <p:nvPr/>
        </p:nvSpPr>
        <p:spPr>
          <a:xfrm>
            <a:off x="122199" y="1670453"/>
            <a:ext cx="5641288" cy="1589538"/>
          </a:xfrm>
          <a:prstGeom prst="rect">
            <a:avLst/>
          </a:prstGeom>
          <a:noFill/>
        </p:spPr>
        <p:txBody>
          <a:bodyPr wrap="none" rtlCol="0">
            <a:spAutoFit/>
          </a:bodyPr>
          <a:lstStyle/>
          <a:p>
            <a:pPr marL="285750" indent="-285750">
              <a:buFont typeface="Arial" panose="020B0604020202020204" pitchFamily="34" charset="0"/>
              <a:buChar char="•"/>
            </a:pPr>
            <a:r>
              <a:rPr lang="en-US" dirty="0"/>
              <a:t>Rides on top of IP – IP Routes packets</a:t>
            </a:r>
          </a:p>
          <a:p>
            <a:pPr marL="285750" indent="-285750">
              <a:buFont typeface="Arial" panose="020B0604020202020204" pitchFamily="34" charset="0"/>
              <a:buChar char="•"/>
            </a:pPr>
            <a:r>
              <a:rPr lang="en-US" dirty="0"/>
              <a:t>Designed in the 1970s, adopted as a standard </a:t>
            </a:r>
            <a:br>
              <a:rPr lang="en-US" dirty="0"/>
            </a:br>
            <a:r>
              <a:rPr lang="en-US" dirty="0"/>
              <a:t>in the 1980s</a:t>
            </a:r>
          </a:p>
          <a:p>
            <a:pPr marL="285750" indent="-285750">
              <a:buFont typeface="Arial" panose="020B0604020202020204" pitchFamily="34" charset="0"/>
              <a:buChar char="•"/>
            </a:pPr>
            <a:r>
              <a:rPr lang="en-US" dirty="0"/>
              <a:t>TCP is a connection-oriented protocol –aka </a:t>
            </a:r>
            <a:br>
              <a:rPr lang="en-US" dirty="0"/>
            </a:br>
            <a:r>
              <a:rPr lang="en-US" dirty="0"/>
              <a:t>Connections are stood up, used and torn down</a:t>
            </a:r>
          </a:p>
          <a:p>
            <a:pPr marL="285750" indent="-285750">
              <a:buFont typeface="Arial" panose="020B0604020202020204" pitchFamily="34" charset="0"/>
              <a:buChar char="•"/>
            </a:pPr>
            <a:r>
              <a:rPr lang="en-US" dirty="0"/>
              <a:t>TCP provides a variety of different services</a:t>
            </a:r>
          </a:p>
        </p:txBody>
      </p:sp>
      <p:sp>
        <p:nvSpPr>
          <p:cNvPr id="14" name="TextBox 13">
            <a:extLst>
              <a:ext uri="{FF2B5EF4-FFF2-40B4-BE49-F238E27FC236}">
                <a16:creationId xmlns:a16="http://schemas.microsoft.com/office/drawing/2014/main" id="{5C01E692-0796-B993-41CB-7ECEAE047D09}"/>
              </a:ext>
            </a:extLst>
          </p:cNvPr>
          <p:cNvSpPr txBox="1"/>
          <p:nvPr/>
        </p:nvSpPr>
        <p:spPr>
          <a:xfrm>
            <a:off x="447797" y="3295050"/>
            <a:ext cx="3371436" cy="841641"/>
          </a:xfrm>
          <a:prstGeom prst="rect">
            <a:avLst/>
          </a:prstGeom>
          <a:noFill/>
        </p:spPr>
        <p:txBody>
          <a:bodyPr wrap="none" rtlCol="0">
            <a:spAutoFit/>
          </a:bodyPr>
          <a:lstStyle/>
          <a:p>
            <a:pPr marL="285750" indent="-285750">
              <a:buFont typeface="Wingdings" pitchFamily="2" charset="2"/>
              <a:buChar char="Ø"/>
            </a:pPr>
            <a:r>
              <a:rPr lang="en-US" b="0" dirty="0"/>
              <a:t>Reliable delivery</a:t>
            </a:r>
          </a:p>
          <a:p>
            <a:pPr marL="285750" indent="-285750">
              <a:buFont typeface="Wingdings" pitchFamily="2" charset="2"/>
              <a:buChar char="Ø"/>
            </a:pPr>
            <a:r>
              <a:rPr lang="en-US" b="0" dirty="0"/>
              <a:t>Congestion control</a:t>
            </a:r>
          </a:p>
          <a:p>
            <a:pPr marL="285750" indent="-285750">
              <a:buFont typeface="Wingdings" pitchFamily="2" charset="2"/>
              <a:buChar char="Ø"/>
            </a:pPr>
            <a:r>
              <a:rPr lang="en-US" b="0" dirty="0"/>
              <a:t>Messages delivered in order</a:t>
            </a:r>
          </a:p>
        </p:txBody>
      </p:sp>
      <p:sp>
        <p:nvSpPr>
          <p:cNvPr id="15" name="TextBox 14">
            <a:extLst>
              <a:ext uri="{FF2B5EF4-FFF2-40B4-BE49-F238E27FC236}">
                <a16:creationId xmlns:a16="http://schemas.microsoft.com/office/drawing/2014/main" id="{075A2C64-41AE-35B1-FE50-4047CBA2888A}"/>
              </a:ext>
            </a:extLst>
          </p:cNvPr>
          <p:cNvSpPr txBox="1"/>
          <p:nvPr/>
        </p:nvSpPr>
        <p:spPr>
          <a:xfrm>
            <a:off x="6096001" y="1622454"/>
            <a:ext cx="6096000" cy="2088136"/>
          </a:xfrm>
          <a:prstGeom prst="rect">
            <a:avLst/>
          </a:prstGeom>
          <a:noFill/>
        </p:spPr>
        <p:txBody>
          <a:bodyPr wrap="square" rtlCol="0">
            <a:spAutoFit/>
          </a:bodyPr>
          <a:lstStyle/>
          <a:p>
            <a:pPr marL="285750" indent="-285750">
              <a:buFont typeface="Arial" panose="020B0604020202020204" pitchFamily="34" charset="0"/>
              <a:buChar char="•"/>
            </a:pPr>
            <a:r>
              <a:rPr lang="en-US" dirty="0"/>
              <a:t>Like TCP, Rides on top of IP – IP Routes packets</a:t>
            </a:r>
          </a:p>
          <a:p>
            <a:pPr marL="285750" indent="-285750">
              <a:buFont typeface="Arial" panose="020B0604020202020204" pitchFamily="34" charset="0"/>
              <a:buChar char="•"/>
            </a:pPr>
            <a:r>
              <a:rPr lang="en-US" dirty="0"/>
              <a:t>Designed in the 1970s, standardized in 1980</a:t>
            </a:r>
          </a:p>
          <a:p>
            <a:pPr marL="285750" indent="-285750">
              <a:buFont typeface="Arial" panose="020B0604020202020204" pitchFamily="34" charset="0"/>
              <a:buChar char="•"/>
            </a:pPr>
            <a:r>
              <a:rPr lang="en-US" dirty="0"/>
              <a:t>TCP is a connectionless protocol –aka Connection setup is not required, you just send messages</a:t>
            </a:r>
          </a:p>
          <a:p>
            <a:pPr marL="285750" indent="-285750">
              <a:buFont typeface="Arial" panose="020B0604020202020204" pitchFamily="34" charset="0"/>
              <a:buChar char="•"/>
            </a:pPr>
            <a:r>
              <a:rPr lang="en-US" dirty="0"/>
              <a:t>Since its connectionless, its significantly faster</a:t>
            </a:r>
            <a:br>
              <a:rPr lang="en-US" dirty="0"/>
            </a:br>
            <a:r>
              <a:rPr lang="en-US" dirty="0"/>
              <a:t>than TCP, and includes other features not</a:t>
            </a:r>
            <a:br>
              <a:rPr lang="en-US" dirty="0"/>
            </a:br>
            <a:r>
              <a:rPr lang="en-US" dirty="0"/>
              <a:t>found in TCP, and supports use cases that don’t</a:t>
            </a:r>
            <a:br>
              <a:rPr lang="en-US" dirty="0"/>
            </a:br>
            <a:r>
              <a:rPr lang="en-US" dirty="0"/>
              <a:t>require TCPs features</a:t>
            </a:r>
          </a:p>
        </p:txBody>
      </p:sp>
      <p:sp>
        <p:nvSpPr>
          <p:cNvPr id="16" name="TextBox 15">
            <a:extLst>
              <a:ext uri="{FF2B5EF4-FFF2-40B4-BE49-F238E27FC236}">
                <a16:creationId xmlns:a16="http://schemas.microsoft.com/office/drawing/2014/main" id="{A4D8228F-A2FC-D247-BA7D-90AA7D28E0E0}"/>
              </a:ext>
            </a:extLst>
          </p:cNvPr>
          <p:cNvSpPr txBox="1"/>
          <p:nvPr/>
        </p:nvSpPr>
        <p:spPr>
          <a:xfrm>
            <a:off x="6460672" y="3696735"/>
            <a:ext cx="5158592" cy="1090940"/>
          </a:xfrm>
          <a:prstGeom prst="rect">
            <a:avLst/>
          </a:prstGeom>
          <a:noFill/>
        </p:spPr>
        <p:txBody>
          <a:bodyPr wrap="none" rtlCol="0">
            <a:spAutoFit/>
          </a:bodyPr>
          <a:lstStyle/>
          <a:p>
            <a:pPr marL="285750" indent="-285750">
              <a:buFont typeface="Wingdings" pitchFamily="2" charset="2"/>
              <a:buChar char="Ø"/>
            </a:pPr>
            <a:r>
              <a:rPr lang="en-US" b="0" dirty="0"/>
              <a:t>Due to efficiency, many use cases can absorb</a:t>
            </a:r>
            <a:br>
              <a:rPr lang="en-US" b="0" dirty="0"/>
            </a:br>
            <a:r>
              <a:rPr lang="en-US" b="0" dirty="0"/>
              <a:t>packet loss – e.g., video streaming</a:t>
            </a:r>
          </a:p>
          <a:p>
            <a:pPr marL="285750" indent="-285750">
              <a:buFont typeface="Wingdings" pitchFamily="2" charset="2"/>
              <a:buChar char="Ø"/>
            </a:pPr>
            <a:r>
              <a:rPr lang="en-US" b="0" dirty="0"/>
              <a:t>Support for broadcast and multicast, TCP is</a:t>
            </a:r>
            <a:br>
              <a:rPr lang="en-US" b="0" dirty="0"/>
            </a:br>
            <a:r>
              <a:rPr lang="en-US" b="0" dirty="0"/>
              <a:t>generally peer to peer</a:t>
            </a:r>
          </a:p>
        </p:txBody>
      </p:sp>
      <p:sp>
        <p:nvSpPr>
          <p:cNvPr id="18" name="TextBox 17">
            <a:extLst>
              <a:ext uri="{FF2B5EF4-FFF2-40B4-BE49-F238E27FC236}">
                <a16:creationId xmlns:a16="http://schemas.microsoft.com/office/drawing/2014/main" id="{7AE65321-05C6-8D08-C1B9-3A5E65EF2EE7}"/>
              </a:ext>
            </a:extLst>
          </p:cNvPr>
          <p:cNvSpPr txBox="1"/>
          <p:nvPr/>
        </p:nvSpPr>
        <p:spPr>
          <a:xfrm>
            <a:off x="168734" y="4906420"/>
            <a:ext cx="11854530" cy="1754326"/>
          </a:xfrm>
          <a:prstGeom prst="rect">
            <a:avLst/>
          </a:prstGeom>
          <a:noFill/>
        </p:spPr>
        <p:txBody>
          <a:bodyPr wrap="square" rtlCol="0">
            <a:spAutoFit/>
          </a:bodyPr>
          <a:lstStyle/>
          <a:p>
            <a:pPr algn="ctr"/>
            <a:r>
              <a:rPr lang="en-US" sz="2000" dirty="0">
                <a:solidFill>
                  <a:srgbClr val="7030A0"/>
                </a:solidFill>
                <a:latin typeface="+mn-lt"/>
              </a:rPr>
              <a:t>In many cases the performance benefits of UDP don’t matter, the main place</a:t>
            </a:r>
            <a:br>
              <a:rPr lang="en-US" sz="2000" dirty="0">
                <a:solidFill>
                  <a:srgbClr val="7030A0"/>
                </a:solidFill>
                <a:latin typeface="+mn-lt"/>
              </a:rPr>
            </a:br>
            <a:r>
              <a:rPr lang="en-US" sz="2000" dirty="0">
                <a:solidFill>
                  <a:srgbClr val="7030A0"/>
                </a:solidFill>
                <a:latin typeface="+mn-lt"/>
              </a:rPr>
              <a:t>TCP differs from UDP is connection setup.  TCP connection setup requires 3 messages, TCP with TLS connection setup requires 8 messages. UDP has no</a:t>
            </a:r>
            <a:br>
              <a:rPr lang="en-US" sz="2000" dirty="0">
                <a:solidFill>
                  <a:srgbClr val="7030A0"/>
                </a:solidFill>
                <a:latin typeface="+mn-lt"/>
              </a:rPr>
            </a:br>
            <a:r>
              <a:rPr lang="en-US" sz="2000" dirty="0">
                <a:solidFill>
                  <a:srgbClr val="7030A0"/>
                </a:solidFill>
                <a:latin typeface="+mn-lt"/>
              </a:rPr>
              <a:t>connection setup requirement!</a:t>
            </a:r>
            <a:br>
              <a:rPr lang="en-US" sz="2000" dirty="0">
                <a:solidFill>
                  <a:srgbClr val="7030A0"/>
                </a:solidFill>
                <a:latin typeface="+mn-lt"/>
              </a:rPr>
            </a:br>
            <a:br>
              <a:rPr lang="en-US" sz="2000" dirty="0">
                <a:solidFill>
                  <a:srgbClr val="7030A0"/>
                </a:solidFill>
                <a:latin typeface="+mn-lt"/>
              </a:rPr>
            </a:br>
            <a:r>
              <a:rPr lang="en-US" sz="2000" dirty="0">
                <a:solidFill>
                  <a:srgbClr val="FF0000"/>
                </a:solidFill>
                <a:latin typeface="+mn-lt"/>
              </a:rPr>
              <a:t>APIs are very heavy in connection setup and tear down!</a:t>
            </a:r>
          </a:p>
        </p:txBody>
      </p:sp>
    </p:spTree>
    <p:extLst>
      <p:ext uri="{BB962C8B-B14F-4D97-AF65-F5344CB8AC3E}">
        <p14:creationId xmlns:p14="http://schemas.microsoft.com/office/powerpoint/2010/main" val="28159765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12</a:t>
            </a:fld>
            <a:endParaRPr lang="en-US" dirty="0"/>
          </a:p>
        </p:txBody>
      </p:sp>
      <p:sp>
        <p:nvSpPr>
          <p:cNvPr id="470018" name="Rectangle 2"/>
          <p:cNvSpPr>
            <a:spLocks noGrp="1" noChangeArrowheads="1"/>
          </p:cNvSpPr>
          <p:nvPr>
            <p:ph type="title"/>
          </p:nvPr>
        </p:nvSpPr>
        <p:spPr>
          <a:xfrm>
            <a:off x="214745" y="0"/>
            <a:ext cx="11762509" cy="698948"/>
          </a:xfrm>
        </p:spPr>
        <p:txBody>
          <a:bodyPr/>
          <a:lstStyle/>
          <a:p>
            <a:r>
              <a:rPr lang="en-US" dirty="0"/>
              <a:t>HTTP has variations V1.1, 2, and 3 (emerging)</a:t>
            </a:r>
          </a:p>
        </p:txBody>
      </p:sp>
      <p:sp>
        <p:nvSpPr>
          <p:cNvPr id="17" name="Rectangle 16">
            <a:extLst>
              <a:ext uri="{FF2B5EF4-FFF2-40B4-BE49-F238E27FC236}">
                <a16:creationId xmlns:a16="http://schemas.microsoft.com/office/drawing/2014/main" id="{1163ABDD-1F19-FCD4-097F-8A2E5F1E4F7B}"/>
              </a:ext>
            </a:extLst>
          </p:cNvPr>
          <p:cNvSpPr/>
          <p:nvPr/>
        </p:nvSpPr>
        <p:spPr bwMode="auto">
          <a:xfrm>
            <a:off x="727532" y="4626495"/>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21" name="Rectangle 20">
            <a:extLst>
              <a:ext uri="{FF2B5EF4-FFF2-40B4-BE49-F238E27FC236}">
                <a16:creationId xmlns:a16="http://schemas.microsoft.com/office/drawing/2014/main" id="{3C3F4AF7-18F2-EB0D-56E2-A841055BC74A}"/>
              </a:ext>
            </a:extLst>
          </p:cNvPr>
          <p:cNvSpPr/>
          <p:nvPr/>
        </p:nvSpPr>
        <p:spPr bwMode="auto">
          <a:xfrm>
            <a:off x="727532" y="3768211"/>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727532" y="3016371"/>
            <a:ext cx="2379435"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25" name="Rectangle 24">
            <a:extLst>
              <a:ext uri="{FF2B5EF4-FFF2-40B4-BE49-F238E27FC236}">
                <a16:creationId xmlns:a16="http://schemas.microsoft.com/office/drawing/2014/main" id="{E4C97DAA-34BF-7F03-E765-D511E33DCE3B}"/>
              </a:ext>
            </a:extLst>
          </p:cNvPr>
          <p:cNvSpPr/>
          <p:nvPr/>
        </p:nvSpPr>
        <p:spPr bwMode="auto">
          <a:xfrm>
            <a:off x="758787" y="834280"/>
            <a:ext cx="2348180" cy="202275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HTTP/1</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Text Based</a:t>
            </a:r>
          </a:p>
        </p:txBody>
      </p:sp>
      <p:sp>
        <p:nvSpPr>
          <p:cNvPr id="12" name="Rectangle 11">
            <a:extLst>
              <a:ext uri="{FF2B5EF4-FFF2-40B4-BE49-F238E27FC236}">
                <a16:creationId xmlns:a16="http://schemas.microsoft.com/office/drawing/2014/main" id="{4CEFEE04-274B-A4DC-3EFC-4E2CD02CA675}"/>
              </a:ext>
            </a:extLst>
          </p:cNvPr>
          <p:cNvSpPr/>
          <p:nvPr/>
        </p:nvSpPr>
        <p:spPr bwMode="auto">
          <a:xfrm>
            <a:off x="3498441" y="4626495"/>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13" name="Rectangle 12">
            <a:extLst>
              <a:ext uri="{FF2B5EF4-FFF2-40B4-BE49-F238E27FC236}">
                <a16:creationId xmlns:a16="http://schemas.microsoft.com/office/drawing/2014/main" id="{66821CDD-11BA-7DB9-8D92-49D9B12CBE29}"/>
              </a:ext>
            </a:extLst>
          </p:cNvPr>
          <p:cNvSpPr/>
          <p:nvPr/>
        </p:nvSpPr>
        <p:spPr bwMode="auto">
          <a:xfrm>
            <a:off x="3498441" y="3768211"/>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14" name="Rectangle 13">
            <a:extLst>
              <a:ext uri="{FF2B5EF4-FFF2-40B4-BE49-F238E27FC236}">
                <a16:creationId xmlns:a16="http://schemas.microsoft.com/office/drawing/2014/main" id="{604AB8FB-F725-3D02-9416-9F60635F9924}"/>
              </a:ext>
            </a:extLst>
          </p:cNvPr>
          <p:cNvSpPr/>
          <p:nvPr/>
        </p:nvSpPr>
        <p:spPr bwMode="auto">
          <a:xfrm>
            <a:off x="3498441" y="3016371"/>
            <a:ext cx="234818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16" name="Rectangle 15">
            <a:extLst>
              <a:ext uri="{FF2B5EF4-FFF2-40B4-BE49-F238E27FC236}">
                <a16:creationId xmlns:a16="http://schemas.microsoft.com/office/drawing/2014/main" id="{C1DB7A80-E5BC-9175-C8B2-B6E76586C58B}"/>
              </a:ext>
            </a:extLst>
          </p:cNvPr>
          <p:cNvSpPr/>
          <p:nvPr/>
        </p:nvSpPr>
        <p:spPr bwMode="auto">
          <a:xfrm>
            <a:off x="3529696" y="834281"/>
            <a:ext cx="2348180"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HTTPS/1</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Text Based</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18" name="Rectangle 17">
            <a:extLst>
              <a:ext uri="{FF2B5EF4-FFF2-40B4-BE49-F238E27FC236}">
                <a16:creationId xmlns:a16="http://schemas.microsoft.com/office/drawing/2014/main" id="{D510ECE3-C924-66F3-C987-800DB71011B7}"/>
              </a:ext>
            </a:extLst>
          </p:cNvPr>
          <p:cNvSpPr/>
          <p:nvPr/>
        </p:nvSpPr>
        <p:spPr bwMode="auto">
          <a:xfrm>
            <a:off x="3498441" y="2026828"/>
            <a:ext cx="2348180"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TLS</a:t>
            </a:r>
          </a:p>
        </p:txBody>
      </p:sp>
      <p:sp>
        <p:nvSpPr>
          <p:cNvPr id="19" name="Rectangle 18">
            <a:extLst>
              <a:ext uri="{FF2B5EF4-FFF2-40B4-BE49-F238E27FC236}">
                <a16:creationId xmlns:a16="http://schemas.microsoft.com/office/drawing/2014/main" id="{73EAC7A3-2BA6-7556-D02E-FDFDDC4DEF81}"/>
              </a:ext>
            </a:extLst>
          </p:cNvPr>
          <p:cNvSpPr/>
          <p:nvPr/>
        </p:nvSpPr>
        <p:spPr bwMode="auto">
          <a:xfrm>
            <a:off x="6269350" y="4626494"/>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22" name="Rectangle 21">
            <a:extLst>
              <a:ext uri="{FF2B5EF4-FFF2-40B4-BE49-F238E27FC236}">
                <a16:creationId xmlns:a16="http://schemas.microsoft.com/office/drawing/2014/main" id="{4F0ABDDC-5FE3-DF13-8165-5ADCE5236E82}"/>
              </a:ext>
            </a:extLst>
          </p:cNvPr>
          <p:cNvSpPr/>
          <p:nvPr/>
        </p:nvSpPr>
        <p:spPr bwMode="auto">
          <a:xfrm>
            <a:off x="6269350" y="3768210"/>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7" name="Rectangle 26">
            <a:extLst>
              <a:ext uri="{FF2B5EF4-FFF2-40B4-BE49-F238E27FC236}">
                <a16:creationId xmlns:a16="http://schemas.microsoft.com/office/drawing/2014/main" id="{51536D40-B8C6-63F6-3EF8-A60809596BEE}"/>
              </a:ext>
            </a:extLst>
          </p:cNvPr>
          <p:cNvSpPr/>
          <p:nvPr/>
        </p:nvSpPr>
        <p:spPr bwMode="auto">
          <a:xfrm>
            <a:off x="6269350" y="3016370"/>
            <a:ext cx="234818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28" name="Rectangle 27">
            <a:extLst>
              <a:ext uri="{FF2B5EF4-FFF2-40B4-BE49-F238E27FC236}">
                <a16:creationId xmlns:a16="http://schemas.microsoft.com/office/drawing/2014/main" id="{AFD6369E-B300-9E83-1FB9-B6C9468960C8}"/>
              </a:ext>
            </a:extLst>
          </p:cNvPr>
          <p:cNvSpPr/>
          <p:nvPr/>
        </p:nvSpPr>
        <p:spPr bwMode="auto">
          <a:xfrm>
            <a:off x="6300605" y="834280"/>
            <a:ext cx="2348180"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HTTP/2</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Binary</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29" name="Rectangle 28">
            <a:extLst>
              <a:ext uri="{FF2B5EF4-FFF2-40B4-BE49-F238E27FC236}">
                <a16:creationId xmlns:a16="http://schemas.microsoft.com/office/drawing/2014/main" id="{2D77C858-54FA-E0CC-3AB1-1016C8DE686B}"/>
              </a:ext>
            </a:extLst>
          </p:cNvPr>
          <p:cNvSpPr/>
          <p:nvPr/>
        </p:nvSpPr>
        <p:spPr bwMode="auto">
          <a:xfrm>
            <a:off x="6269350" y="2026827"/>
            <a:ext cx="2348180"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TLS</a:t>
            </a:r>
          </a:p>
        </p:txBody>
      </p:sp>
      <p:sp>
        <p:nvSpPr>
          <p:cNvPr id="30" name="Rectangle 29">
            <a:extLst>
              <a:ext uri="{FF2B5EF4-FFF2-40B4-BE49-F238E27FC236}">
                <a16:creationId xmlns:a16="http://schemas.microsoft.com/office/drawing/2014/main" id="{398A2E4B-60FD-5D82-F9F4-76A53422EEE7}"/>
              </a:ext>
            </a:extLst>
          </p:cNvPr>
          <p:cNvSpPr/>
          <p:nvPr/>
        </p:nvSpPr>
        <p:spPr bwMode="auto">
          <a:xfrm>
            <a:off x="8943280" y="4626494"/>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31" name="Rectangle 30">
            <a:extLst>
              <a:ext uri="{FF2B5EF4-FFF2-40B4-BE49-F238E27FC236}">
                <a16:creationId xmlns:a16="http://schemas.microsoft.com/office/drawing/2014/main" id="{7F42074B-185D-F399-E091-482320DC7660}"/>
              </a:ext>
            </a:extLst>
          </p:cNvPr>
          <p:cNvSpPr/>
          <p:nvPr/>
        </p:nvSpPr>
        <p:spPr bwMode="auto">
          <a:xfrm>
            <a:off x="8943280" y="3768210"/>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32" name="Rectangle 31">
            <a:extLst>
              <a:ext uri="{FF2B5EF4-FFF2-40B4-BE49-F238E27FC236}">
                <a16:creationId xmlns:a16="http://schemas.microsoft.com/office/drawing/2014/main" id="{D18C2BEA-6F52-E409-C310-6A400471CA4A}"/>
              </a:ext>
            </a:extLst>
          </p:cNvPr>
          <p:cNvSpPr/>
          <p:nvPr/>
        </p:nvSpPr>
        <p:spPr bwMode="auto">
          <a:xfrm>
            <a:off x="8943280" y="3016370"/>
            <a:ext cx="234818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UDP</a:t>
            </a:r>
          </a:p>
        </p:txBody>
      </p:sp>
      <p:sp>
        <p:nvSpPr>
          <p:cNvPr id="33" name="Rectangle 32">
            <a:extLst>
              <a:ext uri="{FF2B5EF4-FFF2-40B4-BE49-F238E27FC236}">
                <a16:creationId xmlns:a16="http://schemas.microsoft.com/office/drawing/2014/main" id="{2D15D9A5-A1C3-62AB-005D-84B02565EF66}"/>
              </a:ext>
            </a:extLst>
          </p:cNvPr>
          <p:cNvSpPr/>
          <p:nvPr/>
        </p:nvSpPr>
        <p:spPr bwMode="auto">
          <a:xfrm>
            <a:off x="8974535" y="834280"/>
            <a:ext cx="2348180"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HTTP/3</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Binary</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34" name="Rectangle 33">
            <a:extLst>
              <a:ext uri="{FF2B5EF4-FFF2-40B4-BE49-F238E27FC236}">
                <a16:creationId xmlns:a16="http://schemas.microsoft.com/office/drawing/2014/main" id="{076EFD5D-D1F9-EA07-40A5-90A9ED8C4F2E}"/>
              </a:ext>
            </a:extLst>
          </p:cNvPr>
          <p:cNvSpPr/>
          <p:nvPr/>
        </p:nvSpPr>
        <p:spPr bwMode="auto">
          <a:xfrm>
            <a:off x="8943280" y="2026827"/>
            <a:ext cx="2348180" cy="873875"/>
          </a:xfrm>
          <a:prstGeom prst="rect">
            <a:avLst/>
          </a:prstGeom>
          <a:solidFill>
            <a:schemeClr val="accent4">
              <a:lumMod val="40000"/>
              <a:lumOff val="60000"/>
            </a:schemeClr>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QUIC</a:t>
            </a:r>
          </a:p>
        </p:txBody>
      </p:sp>
      <p:sp>
        <p:nvSpPr>
          <p:cNvPr id="35" name="TextBox 34">
            <a:extLst>
              <a:ext uri="{FF2B5EF4-FFF2-40B4-BE49-F238E27FC236}">
                <a16:creationId xmlns:a16="http://schemas.microsoft.com/office/drawing/2014/main" id="{0022A7BE-990E-4A53-8040-E71D132C8CCB}"/>
              </a:ext>
            </a:extLst>
          </p:cNvPr>
          <p:cNvSpPr txBox="1"/>
          <p:nvPr/>
        </p:nvSpPr>
        <p:spPr>
          <a:xfrm>
            <a:off x="-161465" y="5982078"/>
            <a:ext cx="4264805" cy="757130"/>
          </a:xfrm>
          <a:prstGeom prst="rect">
            <a:avLst/>
          </a:prstGeom>
          <a:noFill/>
        </p:spPr>
        <p:txBody>
          <a:bodyPr wrap="square" rtlCol="0">
            <a:spAutoFit/>
          </a:bodyPr>
          <a:lstStyle/>
          <a:p>
            <a:pPr algn="ctr"/>
            <a:r>
              <a:rPr lang="en-US" sz="1600" dirty="0">
                <a:latin typeface="+mn-lt"/>
              </a:rPr>
              <a:t>1997</a:t>
            </a:r>
            <a:br>
              <a:rPr lang="en-US" sz="1600" dirty="0">
                <a:latin typeface="+mn-lt"/>
              </a:rPr>
            </a:br>
            <a:r>
              <a:rPr lang="en-US" sz="1600" dirty="0">
                <a:latin typeface="+mn-lt"/>
              </a:rPr>
              <a:t>Note HTTP/1 is really</a:t>
            </a:r>
            <a:br>
              <a:rPr lang="en-US" sz="1600" dirty="0">
                <a:latin typeface="+mn-lt"/>
              </a:rPr>
            </a:br>
            <a:r>
              <a:rPr lang="en-US" sz="1600" dirty="0">
                <a:latin typeface="+mn-lt"/>
              </a:rPr>
              <a:t>version 1.1 – 1.0 deprecated </a:t>
            </a:r>
          </a:p>
        </p:txBody>
      </p:sp>
      <p:sp>
        <p:nvSpPr>
          <p:cNvPr id="36" name="TextBox 35">
            <a:extLst>
              <a:ext uri="{FF2B5EF4-FFF2-40B4-BE49-F238E27FC236}">
                <a16:creationId xmlns:a16="http://schemas.microsoft.com/office/drawing/2014/main" id="{C6CD41AB-F67B-CF3C-D343-12B965395FD3}"/>
              </a:ext>
            </a:extLst>
          </p:cNvPr>
          <p:cNvSpPr txBox="1"/>
          <p:nvPr/>
        </p:nvSpPr>
        <p:spPr>
          <a:xfrm>
            <a:off x="4103340" y="6032742"/>
            <a:ext cx="1138382" cy="313932"/>
          </a:xfrm>
          <a:prstGeom prst="rect">
            <a:avLst/>
          </a:prstGeom>
          <a:noFill/>
        </p:spPr>
        <p:txBody>
          <a:bodyPr wrap="square" rtlCol="0">
            <a:spAutoFit/>
          </a:bodyPr>
          <a:lstStyle/>
          <a:p>
            <a:pPr algn="ctr"/>
            <a:r>
              <a:rPr lang="en-US" sz="1600" dirty="0">
                <a:latin typeface="+mn-lt"/>
              </a:rPr>
              <a:t>1997</a:t>
            </a:r>
          </a:p>
        </p:txBody>
      </p:sp>
      <p:sp>
        <p:nvSpPr>
          <p:cNvPr id="37" name="TextBox 36">
            <a:extLst>
              <a:ext uri="{FF2B5EF4-FFF2-40B4-BE49-F238E27FC236}">
                <a16:creationId xmlns:a16="http://schemas.microsoft.com/office/drawing/2014/main" id="{CD115FC5-5F58-EA70-253F-056995039D9E}"/>
              </a:ext>
            </a:extLst>
          </p:cNvPr>
          <p:cNvSpPr txBox="1"/>
          <p:nvPr/>
        </p:nvSpPr>
        <p:spPr>
          <a:xfrm>
            <a:off x="6874249" y="6032742"/>
            <a:ext cx="1138382" cy="313932"/>
          </a:xfrm>
          <a:prstGeom prst="rect">
            <a:avLst/>
          </a:prstGeom>
          <a:noFill/>
        </p:spPr>
        <p:txBody>
          <a:bodyPr wrap="square" rtlCol="0">
            <a:spAutoFit/>
          </a:bodyPr>
          <a:lstStyle/>
          <a:p>
            <a:pPr algn="ctr"/>
            <a:r>
              <a:rPr lang="en-US" sz="1600" dirty="0">
                <a:latin typeface="+mn-lt"/>
              </a:rPr>
              <a:t>2015</a:t>
            </a:r>
          </a:p>
        </p:txBody>
      </p:sp>
      <p:sp>
        <p:nvSpPr>
          <p:cNvPr id="38" name="TextBox 37">
            <a:extLst>
              <a:ext uri="{FF2B5EF4-FFF2-40B4-BE49-F238E27FC236}">
                <a16:creationId xmlns:a16="http://schemas.microsoft.com/office/drawing/2014/main" id="{404FD111-9C1C-BD6A-12DF-301D54382C28}"/>
              </a:ext>
            </a:extLst>
          </p:cNvPr>
          <p:cNvSpPr txBox="1"/>
          <p:nvPr/>
        </p:nvSpPr>
        <p:spPr>
          <a:xfrm>
            <a:off x="8648785" y="6023720"/>
            <a:ext cx="3033974" cy="757130"/>
          </a:xfrm>
          <a:prstGeom prst="rect">
            <a:avLst/>
          </a:prstGeom>
          <a:noFill/>
        </p:spPr>
        <p:txBody>
          <a:bodyPr wrap="square" rtlCol="0">
            <a:spAutoFit/>
          </a:bodyPr>
          <a:lstStyle/>
          <a:p>
            <a:pPr algn="ctr"/>
            <a:r>
              <a:rPr lang="en-US" sz="1600" dirty="0">
                <a:latin typeface="+mn-lt"/>
              </a:rPr>
              <a:t>Not officially Released – Reference Implementations Exist</a:t>
            </a:r>
          </a:p>
        </p:txBody>
      </p:sp>
    </p:spTree>
    <p:extLst>
      <p:ext uri="{BB962C8B-B14F-4D97-AF65-F5344CB8AC3E}">
        <p14:creationId xmlns:p14="http://schemas.microsoft.com/office/powerpoint/2010/main" val="189214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13</a:t>
            </a:fld>
            <a:endParaRPr lang="en-US" dirty="0"/>
          </a:p>
        </p:txBody>
      </p:sp>
      <p:sp>
        <p:nvSpPr>
          <p:cNvPr id="470018" name="Rectangle 2"/>
          <p:cNvSpPr>
            <a:spLocks noGrp="1" noChangeArrowheads="1"/>
          </p:cNvSpPr>
          <p:nvPr>
            <p:ph type="title"/>
          </p:nvPr>
        </p:nvSpPr>
        <p:spPr>
          <a:xfrm>
            <a:off x="214745" y="0"/>
            <a:ext cx="11762509" cy="698948"/>
          </a:xfrm>
        </p:spPr>
        <p:txBody>
          <a:bodyPr/>
          <a:lstStyle/>
          <a:p>
            <a:r>
              <a:rPr lang="en-US" dirty="0"/>
              <a:t>HTTP Protocol - L7 of OSI; App layer of TCP/IP </a:t>
            </a:r>
          </a:p>
        </p:txBody>
      </p:sp>
      <p:sp>
        <p:nvSpPr>
          <p:cNvPr id="17" name="Rectangle 16">
            <a:extLst>
              <a:ext uri="{FF2B5EF4-FFF2-40B4-BE49-F238E27FC236}">
                <a16:creationId xmlns:a16="http://schemas.microsoft.com/office/drawing/2014/main" id="{1163ABDD-1F19-FCD4-097F-8A2E5F1E4F7B}"/>
              </a:ext>
            </a:extLst>
          </p:cNvPr>
          <p:cNvSpPr/>
          <p:nvPr/>
        </p:nvSpPr>
        <p:spPr bwMode="auto">
          <a:xfrm>
            <a:off x="727532" y="3874655"/>
            <a:ext cx="2348180" cy="206886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Payload</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727532" y="2430637"/>
            <a:ext cx="2379435" cy="1284682"/>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HEADERS</a:t>
            </a:r>
          </a:p>
        </p:txBody>
      </p:sp>
      <p:sp>
        <p:nvSpPr>
          <p:cNvPr id="25" name="Rectangle 24">
            <a:extLst>
              <a:ext uri="{FF2B5EF4-FFF2-40B4-BE49-F238E27FC236}">
                <a16:creationId xmlns:a16="http://schemas.microsoft.com/office/drawing/2014/main" id="{E4C97DAA-34BF-7F03-E765-D511E33DCE3B}"/>
              </a:ext>
            </a:extLst>
          </p:cNvPr>
          <p:cNvSpPr/>
          <p:nvPr/>
        </p:nvSpPr>
        <p:spPr bwMode="auto">
          <a:xfrm>
            <a:off x="758787" y="834281"/>
            <a:ext cx="2348180" cy="1507138"/>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 VERB</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PARAMETERS</a:t>
            </a:r>
            <a:br>
              <a:rPr lang="en-US" sz="2400" b="0" dirty="0">
                <a:latin typeface="+mn-lt"/>
                <a:ea typeface="ＭＳ Ｐゴシック" charset="0"/>
              </a:rPr>
            </a:br>
            <a:r>
              <a:rPr lang="en-US" sz="2400" b="0" dirty="0">
                <a:latin typeface="+mn-lt"/>
                <a:ea typeface="ＭＳ Ｐゴシック" charset="0"/>
              </a:rPr>
              <a:t>PROTOCOL</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35" name="TextBox 34">
            <a:extLst>
              <a:ext uri="{FF2B5EF4-FFF2-40B4-BE49-F238E27FC236}">
                <a16:creationId xmlns:a16="http://schemas.microsoft.com/office/drawing/2014/main" id="{0022A7BE-990E-4A53-8040-E71D132C8CCB}"/>
              </a:ext>
            </a:extLst>
          </p:cNvPr>
          <p:cNvSpPr txBox="1"/>
          <p:nvPr/>
        </p:nvSpPr>
        <p:spPr>
          <a:xfrm>
            <a:off x="214745" y="6032742"/>
            <a:ext cx="11762509" cy="757130"/>
          </a:xfrm>
          <a:prstGeom prst="rect">
            <a:avLst/>
          </a:prstGeom>
          <a:noFill/>
        </p:spPr>
        <p:txBody>
          <a:bodyPr wrap="square" rtlCol="0">
            <a:spAutoFit/>
          </a:bodyPr>
          <a:lstStyle/>
          <a:p>
            <a:pPr algn="ctr"/>
            <a:r>
              <a:rPr lang="en-US" sz="1600" dirty="0">
                <a:latin typeface="+mn-lt"/>
              </a:rPr>
              <a:t>Also note the https:// in the above example.  With HTTP/1.1 sending data encrypted is optional so HTTPS indicates secure where HTTP is just plain text.  With HTTP/2 and HTTP/3, https is the only option, as non encrypted headers and payloads are not supported</a:t>
            </a:r>
          </a:p>
        </p:txBody>
      </p:sp>
      <p:sp>
        <p:nvSpPr>
          <p:cNvPr id="40" name="TextBox 39">
            <a:extLst>
              <a:ext uri="{FF2B5EF4-FFF2-40B4-BE49-F238E27FC236}">
                <a16:creationId xmlns:a16="http://schemas.microsoft.com/office/drawing/2014/main" id="{95BBF9FE-00EA-3B55-C91B-963E87040BD5}"/>
              </a:ext>
            </a:extLst>
          </p:cNvPr>
          <p:cNvSpPr txBox="1"/>
          <p:nvPr/>
        </p:nvSpPr>
        <p:spPr>
          <a:xfrm>
            <a:off x="3537697" y="1120713"/>
            <a:ext cx="8294083" cy="313932"/>
          </a:xfrm>
          <a:prstGeom prst="rect">
            <a:avLst/>
          </a:prstGeom>
          <a:noFill/>
        </p:spPr>
        <p:txBody>
          <a:bodyPr wrap="square" rtlCol="0">
            <a:spAutoFit/>
          </a:bodyPr>
          <a:lstStyle/>
          <a:p>
            <a:pPr algn="ctr"/>
            <a:r>
              <a:rPr lang="en-US" sz="1600" b="0" dirty="0">
                <a:latin typeface="+mn-lt"/>
              </a:rPr>
              <a:t>GET </a:t>
            </a:r>
            <a:r>
              <a:rPr lang="en-US" sz="1600" b="0" dirty="0">
                <a:latin typeface="+mn-lt"/>
                <a:hlinkClick r:id="rId2"/>
              </a:rPr>
              <a:t>https://api.github.com/users/ArchitectingSoftware</a:t>
            </a:r>
            <a:r>
              <a:rPr lang="en-US" sz="1600" b="0" dirty="0">
                <a:latin typeface="+mn-lt"/>
              </a:rPr>
              <a:t> HTTP/1.1 </a:t>
            </a:r>
          </a:p>
        </p:txBody>
      </p:sp>
      <p:sp>
        <p:nvSpPr>
          <p:cNvPr id="41" name="TextBox 40">
            <a:extLst>
              <a:ext uri="{FF2B5EF4-FFF2-40B4-BE49-F238E27FC236}">
                <a16:creationId xmlns:a16="http://schemas.microsoft.com/office/drawing/2014/main" id="{4D4FA3F1-63E4-4552-95FD-79E76F37EA93}"/>
              </a:ext>
            </a:extLst>
          </p:cNvPr>
          <p:cNvSpPr txBox="1"/>
          <p:nvPr/>
        </p:nvSpPr>
        <p:spPr>
          <a:xfrm>
            <a:off x="3537696" y="1547041"/>
            <a:ext cx="8294083" cy="535531"/>
          </a:xfrm>
          <a:prstGeom prst="rect">
            <a:avLst/>
          </a:prstGeom>
          <a:noFill/>
        </p:spPr>
        <p:txBody>
          <a:bodyPr wrap="square" rtlCol="0">
            <a:spAutoFit/>
          </a:bodyPr>
          <a:lstStyle/>
          <a:p>
            <a:r>
              <a:rPr lang="en-US" sz="1600" b="0" dirty="0">
                <a:latin typeface="+mn-lt"/>
              </a:rPr>
              <a:t>The current HTTP verb set is GET, POST, PUT, PATCH, DELETE, CONNECT,</a:t>
            </a:r>
            <a:br>
              <a:rPr lang="en-US" sz="1600" b="0" dirty="0">
                <a:latin typeface="+mn-lt"/>
              </a:rPr>
            </a:br>
            <a:r>
              <a:rPr lang="en-US" sz="1600" b="0" dirty="0">
                <a:latin typeface="+mn-lt"/>
              </a:rPr>
              <a:t>OPTIONS, and TRACE</a:t>
            </a:r>
          </a:p>
        </p:txBody>
      </p:sp>
      <p:sp>
        <p:nvSpPr>
          <p:cNvPr id="42" name="TextBox 41">
            <a:extLst>
              <a:ext uri="{FF2B5EF4-FFF2-40B4-BE49-F238E27FC236}">
                <a16:creationId xmlns:a16="http://schemas.microsoft.com/office/drawing/2014/main" id="{800075BD-44E5-BBB7-5422-4339E6EBAB88}"/>
              </a:ext>
            </a:extLst>
          </p:cNvPr>
          <p:cNvSpPr txBox="1"/>
          <p:nvPr/>
        </p:nvSpPr>
        <p:spPr>
          <a:xfrm>
            <a:off x="3537695" y="2377137"/>
            <a:ext cx="8294083" cy="1421928"/>
          </a:xfrm>
          <a:prstGeom prst="rect">
            <a:avLst/>
          </a:prstGeom>
          <a:noFill/>
        </p:spPr>
        <p:txBody>
          <a:bodyPr wrap="square" rtlCol="0">
            <a:spAutoFit/>
          </a:bodyPr>
          <a:lstStyle/>
          <a:p>
            <a:r>
              <a:rPr lang="en-US" sz="1600" b="0" dirty="0">
                <a:latin typeface="+mn-lt"/>
              </a:rPr>
              <a:t>Headers are key/value pairs that provide metadata on what is being request,</a:t>
            </a:r>
            <a:br>
              <a:rPr lang="en-US" sz="1600" b="0" dirty="0">
                <a:latin typeface="+mn-lt"/>
              </a:rPr>
            </a:br>
            <a:r>
              <a:rPr lang="en-US" sz="1600" b="0" dirty="0">
                <a:latin typeface="+mn-lt"/>
              </a:rPr>
              <a:t>or what is being retuned.  Example:  “content-length: 350”.  See </a:t>
            </a:r>
            <a:r>
              <a:rPr lang="en-US" sz="1600" b="0" dirty="0">
                <a:latin typeface="+mn-lt"/>
                <a:hlinkClick r:id="rId3"/>
              </a:rPr>
              <a:t>https://developer.mozilla.org/en-US/docs/Web/HTTP/Headers</a:t>
            </a:r>
            <a:r>
              <a:rPr lang="en-US" sz="1600" b="0" dirty="0">
                <a:latin typeface="+mn-lt"/>
              </a:rPr>
              <a:t> for details.</a:t>
            </a:r>
            <a:br>
              <a:rPr lang="en-US" sz="1600" b="0" dirty="0">
                <a:latin typeface="+mn-lt"/>
              </a:rPr>
            </a:br>
            <a:br>
              <a:rPr lang="en-US" sz="1600" b="0" dirty="0">
                <a:latin typeface="+mn-lt"/>
              </a:rPr>
            </a:br>
            <a:r>
              <a:rPr lang="en-US" sz="1600" b="0" dirty="0">
                <a:latin typeface="+mn-lt"/>
              </a:rPr>
              <a:t>Note you can add custom headers but they should start with x- for example </a:t>
            </a:r>
            <a:br>
              <a:rPr lang="en-US" sz="1600" b="0" dirty="0">
                <a:latin typeface="+mn-lt"/>
              </a:rPr>
            </a:br>
            <a:r>
              <a:rPr lang="en-US" sz="1600" b="0" dirty="0">
                <a:latin typeface="+mn-lt"/>
              </a:rPr>
              <a:t>“x-course-id: se577”</a:t>
            </a:r>
          </a:p>
        </p:txBody>
      </p:sp>
      <p:sp>
        <p:nvSpPr>
          <p:cNvPr id="43" name="TextBox 42">
            <a:extLst>
              <a:ext uri="{FF2B5EF4-FFF2-40B4-BE49-F238E27FC236}">
                <a16:creationId xmlns:a16="http://schemas.microsoft.com/office/drawing/2014/main" id="{13D9F30F-BD28-F79E-77DC-4BB5C416ADF6}"/>
              </a:ext>
            </a:extLst>
          </p:cNvPr>
          <p:cNvSpPr txBox="1"/>
          <p:nvPr/>
        </p:nvSpPr>
        <p:spPr>
          <a:xfrm>
            <a:off x="3537695" y="3901273"/>
            <a:ext cx="8294083" cy="1865126"/>
          </a:xfrm>
          <a:prstGeom prst="rect">
            <a:avLst/>
          </a:prstGeom>
          <a:noFill/>
        </p:spPr>
        <p:txBody>
          <a:bodyPr wrap="square" rtlCol="0">
            <a:spAutoFit/>
          </a:bodyPr>
          <a:lstStyle/>
          <a:p>
            <a:r>
              <a:rPr lang="en-US" sz="1600" b="0" dirty="0">
                <a:latin typeface="+mn-lt"/>
              </a:rPr>
              <a:t>HTTP itself says nothing about its payload structure and format.  The payload can be HTML, JSON, </a:t>
            </a:r>
            <a:r>
              <a:rPr lang="en-US" sz="1600" b="0" dirty="0" err="1">
                <a:latin typeface="+mn-lt"/>
              </a:rPr>
              <a:t>etc</a:t>
            </a:r>
            <a:br>
              <a:rPr lang="en-US" sz="1600" b="0" dirty="0">
                <a:latin typeface="+mn-lt"/>
              </a:rPr>
            </a:br>
            <a:br>
              <a:rPr lang="en-US" sz="1600" b="0" dirty="0">
                <a:latin typeface="+mn-lt"/>
              </a:rPr>
            </a:br>
            <a:r>
              <a:rPr lang="en-US" sz="1600" b="0" dirty="0">
                <a:latin typeface="+mn-lt"/>
              </a:rPr>
              <a:t>HTTP/1.1 specifies that the payload is not binary, so if binary data is sent over</a:t>
            </a:r>
            <a:br>
              <a:rPr lang="en-US" sz="1600" b="0" dirty="0">
                <a:latin typeface="+mn-lt"/>
              </a:rPr>
            </a:br>
            <a:r>
              <a:rPr lang="en-US" sz="1600" b="0" dirty="0">
                <a:latin typeface="+mn-lt"/>
              </a:rPr>
              <a:t>HTTP/1.1 it must be base-64 encode.</a:t>
            </a:r>
            <a:br>
              <a:rPr lang="en-US" sz="1600" b="0" dirty="0">
                <a:latin typeface="+mn-lt"/>
              </a:rPr>
            </a:br>
            <a:br>
              <a:rPr lang="en-US" sz="1600" b="0" dirty="0">
                <a:latin typeface="+mn-lt"/>
              </a:rPr>
            </a:br>
            <a:r>
              <a:rPr lang="en-US" sz="1600" b="0" dirty="0">
                <a:latin typeface="+mn-lt"/>
              </a:rPr>
              <a:t>HTTP/2 and HTTP/3 use binary formats for the payload which are more efficient to send over a network.</a:t>
            </a:r>
          </a:p>
        </p:txBody>
      </p:sp>
    </p:spTree>
    <p:extLst>
      <p:ext uri="{BB962C8B-B14F-4D97-AF65-F5344CB8AC3E}">
        <p14:creationId xmlns:p14="http://schemas.microsoft.com/office/powerpoint/2010/main" val="2198170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14</a:t>
            </a:fld>
            <a:endParaRPr lang="en-US" dirty="0"/>
          </a:p>
        </p:txBody>
      </p:sp>
      <p:sp>
        <p:nvSpPr>
          <p:cNvPr id="470018" name="Rectangle 2"/>
          <p:cNvSpPr>
            <a:spLocks noGrp="1" noChangeArrowheads="1"/>
          </p:cNvSpPr>
          <p:nvPr>
            <p:ph type="title"/>
          </p:nvPr>
        </p:nvSpPr>
        <p:spPr>
          <a:xfrm>
            <a:off x="214745" y="180111"/>
            <a:ext cx="11762509" cy="698948"/>
          </a:xfrm>
        </p:spPr>
        <p:txBody>
          <a:bodyPr/>
          <a:lstStyle/>
          <a:p>
            <a:r>
              <a:rPr lang="en-US" dirty="0"/>
              <a:t>HTTP Protocol Versions Can be Negotiated</a:t>
            </a:r>
            <a:br>
              <a:rPr lang="en-US" dirty="0"/>
            </a:br>
            <a:r>
              <a:rPr lang="en-US" dirty="0"/>
              <a:t>Client Requested Example</a:t>
            </a:r>
          </a:p>
        </p:txBody>
      </p:sp>
      <p:sp>
        <p:nvSpPr>
          <p:cNvPr id="35" name="TextBox 34">
            <a:extLst>
              <a:ext uri="{FF2B5EF4-FFF2-40B4-BE49-F238E27FC236}">
                <a16:creationId xmlns:a16="http://schemas.microsoft.com/office/drawing/2014/main" id="{0022A7BE-990E-4A53-8040-E71D132C8CCB}"/>
              </a:ext>
            </a:extLst>
          </p:cNvPr>
          <p:cNvSpPr txBox="1"/>
          <p:nvPr/>
        </p:nvSpPr>
        <p:spPr>
          <a:xfrm>
            <a:off x="214744" y="1144948"/>
            <a:ext cx="11762509" cy="978729"/>
          </a:xfrm>
          <a:prstGeom prst="rect">
            <a:avLst/>
          </a:prstGeom>
          <a:noFill/>
        </p:spPr>
        <p:txBody>
          <a:bodyPr wrap="square" rtlCol="0">
            <a:spAutoFit/>
          </a:bodyPr>
          <a:lstStyle/>
          <a:p>
            <a:pPr algn="ctr"/>
            <a:r>
              <a:rPr lang="en-US" sz="1600" b="0" dirty="0">
                <a:latin typeface="+mn-lt"/>
              </a:rPr>
              <a:t>One cool feature of HTTP is that via headers and status codes, HTTP protocol versions can be negotiated</a:t>
            </a:r>
            <a:br>
              <a:rPr lang="en-US" sz="1600" b="0" dirty="0">
                <a:latin typeface="+mn-lt"/>
              </a:rPr>
            </a:br>
            <a:r>
              <a:rPr lang="en-US" sz="1600" b="0" dirty="0">
                <a:latin typeface="+mn-lt"/>
              </a:rPr>
              <a:t>between clients and servers.  HTTP status codes are well defined in the standard.  See </a:t>
            </a:r>
            <a:r>
              <a:rPr lang="en-US" sz="1600" b="0" dirty="0">
                <a:latin typeface="+mn-lt"/>
                <a:hlinkClick r:id="rId2"/>
              </a:rPr>
              <a:t>https://developer.mozilla.org/en-US/docs/Web/HTTP/Status</a:t>
            </a:r>
            <a:endParaRPr lang="en-US" sz="1600" b="0" dirty="0">
              <a:latin typeface="+mn-lt"/>
            </a:endParaRPr>
          </a:p>
          <a:p>
            <a:pPr algn="ctr"/>
            <a:r>
              <a:rPr lang="en-US" sz="1600" b="0" dirty="0">
                <a:latin typeface="+mn-lt"/>
              </a:rPr>
              <a:t> </a:t>
            </a:r>
          </a:p>
        </p:txBody>
      </p:sp>
      <p:sp>
        <p:nvSpPr>
          <p:cNvPr id="12" name="TextBox 11">
            <a:extLst>
              <a:ext uri="{FF2B5EF4-FFF2-40B4-BE49-F238E27FC236}">
                <a16:creationId xmlns:a16="http://schemas.microsoft.com/office/drawing/2014/main" id="{A064B3A9-FBD5-3649-80A7-8C2F3EDD5549}"/>
              </a:ext>
            </a:extLst>
          </p:cNvPr>
          <p:cNvSpPr txBox="1"/>
          <p:nvPr/>
        </p:nvSpPr>
        <p:spPr>
          <a:xfrm>
            <a:off x="734292" y="2157154"/>
            <a:ext cx="3158836" cy="978729"/>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200/OK</a:t>
            </a:r>
            <a:endParaRPr lang="en-US" sz="1600" b="0" dirty="0">
              <a:latin typeface="+mn-lt"/>
            </a:endParaRPr>
          </a:p>
        </p:txBody>
      </p:sp>
      <p:sp>
        <p:nvSpPr>
          <p:cNvPr id="13" name="TextBox 12">
            <a:extLst>
              <a:ext uri="{FF2B5EF4-FFF2-40B4-BE49-F238E27FC236}">
                <a16:creationId xmlns:a16="http://schemas.microsoft.com/office/drawing/2014/main" id="{9DDA54D9-B842-2BE7-2DA6-8042C743BCEF}"/>
              </a:ext>
            </a:extLst>
          </p:cNvPr>
          <p:cNvSpPr txBox="1"/>
          <p:nvPr/>
        </p:nvSpPr>
        <p:spPr>
          <a:xfrm>
            <a:off x="5718466" y="2091195"/>
            <a:ext cx="5160815" cy="1422954"/>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http/2</a:t>
            </a:r>
            <a:br>
              <a:rPr lang="en-US" sz="1600" b="0" dirty="0">
                <a:latin typeface="Courier" pitchFamily="2" charset="0"/>
              </a:rPr>
            </a:br>
            <a:r>
              <a:rPr lang="en-US" sz="1600" b="0" dirty="0">
                <a:latin typeface="Courier" pitchFamily="2" charset="0"/>
              </a:rPr>
              <a:t>   Connection: Upgrade</a:t>
            </a: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101/Switching-Protocols</a:t>
            </a:r>
            <a:br>
              <a:rPr lang="en-US" sz="1600" b="0" dirty="0">
                <a:latin typeface="Courier" pitchFamily="2" charset="0"/>
              </a:rPr>
            </a:br>
            <a:r>
              <a:rPr lang="en-US" sz="1600" b="0" dirty="0">
                <a:latin typeface="Courier" pitchFamily="2" charset="0"/>
              </a:rPr>
              <a:t>   Upgrade: http/2</a:t>
            </a:r>
            <a:endParaRPr lang="en-US" sz="1600" b="0" dirty="0">
              <a:latin typeface="+mn-lt"/>
            </a:endParaRPr>
          </a:p>
        </p:txBody>
      </p:sp>
      <p:sp>
        <p:nvSpPr>
          <p:cNvPr id="14" name="TextBox 13">
            <a:extLst>
              <a:ext uri="{FF2B5EF4-FFF2-40B4-BE49-F238E27FC236}">
                <a16:creationId xmlns:a16="http://schemas.microsoft.com/office/drawing/2014/main" id="{686D38C1-68BB-0509-6996-FD675299AD86}"/>
              </a:ext>
            </a:extLst>
          </p:cNvPr>
          <p:cNvSpPr txBox="1"/>
          <p:nvPr/>
        </p:nvSpPr>
        <p:spPr>
          <a:xfrm>
            <a:off x="5718465" y="4289771"/>
            <a:ext cx="5160815" cy="1422954"/>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http/3, http/2</a:t>
            </a:r>
            <a:br>
              <a:rPr lang="en-US" sz="1600" b="0" dirty="0">
                <a:latin typeface="Courier" pitchFamily="2" charset="0"/>
              </a:rPr>
            </a:br>
            <a:r>
              <a:rPr lang="en-US" sz="1600" b="0" dirty="0">
                <a:latin typeface="Courier" pitchFamily="2" charset="0"/>
              </a:rPr>
              <a:t>   Connection: Upgrade</a:t>
            </a: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101/Switching-Protocols</a:t>
            </a:r>
            <a:br>
              <a:rPr lang="en-US" sz="1600" b="0" dirty="0">
                <a:latin typeface="Courier" pitchFamily="2" charset="0"/>
              </a:rPr>
            </a:br>
            <a:r>
              <a:rPr lang="en-US" sz="1600" b="0" dirty="0">
                <a:latin typeface="Courier" pitchFamily="2" charset="0"/>
              </a:rPr>
              <a:t>   Upgrade: http/2</a:t>
            </a:r>
            <a:endParaRPr lang="en-US" sz="1600" b="0" dirty="0">
              <a:latin typeface="+mn-lt"/>
            </a:endParaRPr>
          </a:p>
        </p:txBody>
      </p:sp>
      <p:sp>
        <p:nvSpPr>
          <p:cNvPr id="2" name="Rectangle 1">
            <a:extLst>
              <a:ext uri="{FF2B5EF4-FFF2-40B4-BE49-F238E27FC236}">
                <a16:creationId xmlns:a16="http://schemas.microsoft.com/office/drawing/2014/main" id="{6FD57EC3-E7BE-AD1E-8DFB-F749438B59E4}"/>
              </a:ext>
            </a:extLst>
          </p:cNvPr>
          <p:cNvSpPr/>
          <p:nvPr/>
        </p:nvSpPr>
        <p:spPr>
          <a:xfrm>
            <a:off x="734292" y="3262567"/>
            <a:ext cx="3942105" cy="592342"/>
          </a:xfrm>
          <a:prstGeom prst="rect">
            <a:avLst/>
          </a:prstGeom>
        </p:spPr>
        <p:txBody>
          <a:bodyPr wrap="none">
            <a:spAutoFit/>
          </a:bodyPr>
          <a:lstStyle/>
          <a:p>
            <a:r>
              <a:rPr lang="en-US" dirty="0">
                <a:solidFill>
                  <a:srgbClr val="FF0000"/>
                </a:solidFill>
              </a:rPr>
              <a:t>Simple exchange, server supports</a:t>
            </a:r>
            <a:br>
              <a:rPr lang="en-US" dirty="0">
                <a:solidFill>
                  <a:srgbClr val="FF0000"/>
                </a:solidFill>
              </a:rPr>
            </a:br>
            <a:r>
              <a:rPr lang="en-US" dirty="0">
                <a:solidFill>
                  <a:srgbClr val="FF0000"/>
                </a:solidFill>
              </a:rPr>
              <a:t>protocol requested by client</a:t>
            </a:r>
          </a:p>
        </p:txBody>
      </p:sp>
      <p:sp>
        <p:nvSpPr>
          <p:cNvPr id="18" name="Rectangle 17">
            <a:extLst>
              <a:ext uri="{FF2B5EF4-FFF2-40B4-BE49-F238E27FC236}">
                <a16:creationId xmlns:a16="http://schemas.microsoft.com/office/drawing/2014/main" id="{2DF38CE4-775E-4D2B-4EFB-5527FAD0EEAA}"/>
              </a:ext>
            </a:extLst>
          </p:cNvPr>
          <p:cNvSpPr/>
          <p:nvPr/>
        </p:nvSpPr>
        <p:spPr>
          <a:xfrm>
            <a:off x="6095998" y="3514149"/>
            <a:ext cx="5660524" cy="592342"/>
          </a:xfrm>
          <a:prstGeom prst="rect">
            <a:avLst/>
          </a:prstGeom>
        </p:spPr>
        <p:txBody>
          <a:bodyPr wrap="none">
            <a:spAutoFit/>
          </a:bodyPr>
          <a:lstStyle/>
          <a:p>
            <a:r>
              <a:rPr lang="en-US" dirty="0">
                <a:solidFill>
                  <a:srgbClr val="FF0000"/>
                </a:solidFill>
              </a:rPr>
              <a:t>Client requests server to upgrade to http/2, server</a:t>
            </a:r>
            <a:br>
              <a:rPr lang="en-US" dirty="0">
                <a:solidFill>
                  <a:srgbClr val="FF0000"/>
                </a:solidFill>
              </a:rPr>
            </a:br>
            <a:r>
              <a:rPr lang="en-US" dirty="0">
                <a:solidFill>
                  <a:srgbClr val="FF0000"/>
                </a:solidFill>
              </a:rPr>
              <a:t>indicates that upgrade is OK</a:t>
            </a:r>
          </a:p>
        </p:txBody>
      </p:sp>
      <p:sp>
        <p:nvSpPr>
          <p:cNvPr id="19" name="Rectangle 18">
            <a:extLst>
              <a:ext uri="{FF2B5EF4-FFF2-40B4-BE49-F238E27FC236}">
                <a16:creationId xmlns:a16="http://schemas.microsoft.com/office/drawing/2014/main" id="{22145DB2-F55E-E0EA-977A-FA2F77F77C96}"/>
              </a:ext>
            </a:extLst>
          </p:cNvPr>
          <p:cNvSpPr/>
          <p:nvPr/>
        </p:nvSpPr>
        <p:spPr>
          <a:xfrm>
            <a:off x="6095998" y="5709606"/>
            <a:ext cx="5750292" cy="841641"/>
          </a:xfrm>
          <a:prstGeom prst="rect">
            <a:avLst/>
          </a:prstGeom>
        </p:spPr>
        <p:txBody>
          <a:bodyPr wrap="none">
            <a:spAutoFit/>
          </a:bodyPr>
          <a:lstStyle/>
          <a:p>
            <a:r>
              <a:rPr lang="en-US" dirty="0">
                <a:solidFill>
                  <a:srgbClr val="FF0000"/>
                </a:solidFill>
              </a:rPr>
              <a:t>Client requests server to upgrade and gives server</a:t>
            </a:r>
            <a:br>
              <a:rPr lang="en-US" dirty="0">
                <a:solidFill>
                  <a:srgbClr val="FF0000"/>
                </a:solidFill>
              </a:rPr>
            </a:br>
            <a:r>
              <a:rPr lang="en-US" dirty="0">
                <a:solidFill>
                  <a:srgbClr val="FF0000"/>
                </a:solidFill>
              </a:rPr>
              <a:t>a preferred list of protocols, server picks the one</a:t>
            </a:r>
            <a:br>
              <a:rPr lang="en-US" dirty="0">
                <a:solidFill>
                  <a:srgbClr val="FF0000"/>
                </a:solidFill>
              </a:rPr>
            </a:br>
            <a:r>
              <a:rPr lang="en-US" dirty="0">
                <a:solidFill>
                  <a:srgbClr val="FF0000"/>
                </a:solidFill>
              </a:rPr>
              <a:t>it wants and returns it</a:t>
            </a:r>
          </a:p>
        </p:txBody>
      </p:sp>
    </p:spTree>
    <p:extLst>
      <p:ext uri="{BB962C8B-B14F-4D97-AF65-F5344CB8AC3E}">
        <p14:creationId xmlns:p14="http://schemas.microsoft.com/office/powerpoint/2010/main" val="30631087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15</a:t>
            </a:fld>
            <a:endParaRPr lang="en-US" dirty="0"/>
          </a:p>
        </p:txBody>
      </p:sp>
      <p:sp>
        <p:nvSpPr>
          <p:cNvPr id="470018" name="Rectangle 2"/>
          <p:cNvSpPr>
            <a:spLocks noGrp="1" noChangeArrowheads="1"/>
          </p:cNvSpPr>
          <p:nvPr>
            <p:ph type="title"/>
          </p:nvPr>
        </p:nvSpPr>
        <p:spPr>
          <a:xfrm>
            <a:off x="214745" y="180111"/>
            <a:ext cx="11762509" cy="698948"/>
          </a:xfrm>
        </p:spPr>
        <p:txBody>
          <a:bodyPr/>
          <a:lstStyle/>
          <a:p>
            <a:r>
              <a:rPr lang="en-US" dirty="0"/>
              <a:t>HTTP Protocol Versions Can be Negotiated</a:t>
            </a:r>
            <a:br>
              <a:rPr lang="en-US" dirty="0"/>
            </a:br>
            <a:r>
              <a:rPr lang="en-US" dirty="0"/>
              <a:t>Server Enforced Example</a:t>
            </a:r>
          </a:p>
        </p:txBody>
      </p:sp>
      <p:sp>
        <p:nvSpPr>
          <p:cNvPr id="35" name="TextBox 34">
            <a:extLst>
              <a:ext uri="{FF2B5EF4-FFF2-40B4-BE49-F238E27FC236}">
                <a16:creationId xmlns:a16="http://schemas.microsoft.com/office/drawing/2014/main" id="{0022A7BE-990E-4A53-8040-E71D132C8CCB}"/>
              </a:ext>
            </a:extLst>
          </p:cNvPr>
          <p:cNvSpPr txBox="1"/>
          <p:nvPr/>
        </p:nvSpPr>
        <p:spPr>
          <a:xfrm>
            <a:off x="214744" y="1144948"/>
            <a:ext cx="11762509" cy="978729"/>
          </a:xfrm>
          <a:prstGeom prst="rect">
            <a:avLst/>
          </a:prstGeom>
          <a:noFill/>
        </p:spPr>
        <p:txBody>
          <a:bodyPr wrap="square" rtlCol="0">
            <a:spAutoFit/>
          </a:bodyPr>
          <a:lstStyle/>
          <a:p>
            <a:pPr algn="ctr"/>
            <a:r>
              <a:rPr lang="en-US" sz="1600" b="0" dirty="0">
                <a:latin typeface="+mn-lt"/>
              </a:rPr>
              <a:t>One cool feature of HTTP is that via headers and status codes, HTTP protocol versions can be negotiated</a:t>
            </a:r>
            <a:br>
              <a:rPr lang="en-US" sz="1600" b="0" dirty="0">
                <a:latin typeface="+mn-lt"/>
              </a:rPr>
            </a:br>
            <a:r>
              <a:rPr lang="en-US" sz="1600" b="0" dirty="0">
                <a:latin typeface="+mn-lt"/>
              </a:rPr>
              <a:t>between clients and servers.  HTTP status codes are well defined in the standard.  See </a:t>
            </a:r>
            <a:r>
              <a:rPr lang="en-US" sz="1600" b="0" dirty="0">
                <a:latin typeface="+mn-lt"/>
                <a:hlinkClick r:id="rId2"/>
              </a:rPr>
              <a:t>https://developer.mozilla.org/en-US/docs/Web/HTTP/Status</a:t>
            </a:r>
            <a:endParaRPr lang="en-US" sz="1600" b="0" dirty="0">
              <a:latin typeface="+mn-lt"/>
            </a:endParaRPr>
          </a:p>
          <a:p>
            <a:pPr algn="ctr"/>
            <a:r>
              <a:rPr lang="en-US" sz="1600" b="0" dirty="0">
                <a:latin typeface="+mn-lt"/>
              </a:rPr>
              <a:t> </a:t>
            </a:r>
          </a:p>
        </p:txBody>
      </p:sp>
      <p:sp>
        <p:nvSpPr>
          <p:cNvPr id="12" name="TextBox 11">
            <a:extLst>
              <a:ext uri="{FF2B5EF4-FFF2-40B4-BE49-F238E27FC236}">
                <a16:creationId xmlns:a16="http://schemas.microsoft.com/office/drawing/2014/main" id="{A064B3A9-FBD5-3649-80A7-8C2F3EDD5549}"/>
              </a:ext>
            </a:extLst>
          </p:cNvPr>
          <p:cNvSpPr txBox="1"/>
          <p:nvPr/>
        </p:nvSpPr>
        <p:spPr>
          <a:xfrm>
            <a:off x="214744" y="2053239"/>
            <a:ext cx="6294581" cy="2751522"/>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426/Upgrade-Required</a:t>
            </a:r>
          </a:p>
          <a:p>
            <a:r>
              <a:rPr lang="en-US" sz="1600" b="0" dirty="0">
                <a:latin typeface="Courier" pitchFamily="2" charset="0"/>
              </a:rPr>
              <a:t>   Upgrade: http/3, http/2</a:t>
            </a:r>
          </a:p>
          <a:p>
            <a:endParaRPr lang="en-US" sz="1600" b="0" dirty="0">
              <a:latin typeface="Courier" pitchFamily="2" charset="0"/>
            </a:endParaRPr>
          </a:p>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http/2</a:t>
            </a:r>
            <a:br>
              <a:rPr lang="en-US" sz="1600" b="0" dirty="0">
                <a:latin typeface="Courier" pitchFamily="2" charset="0"/>
              </a:rPr>
            </a:br>
            <a:r>
              <a:rPr lang="en-US" sz="1600" b="0" dirty="0">
                <a:latin typeface="Courier" pitchFamily="2" charset="0"/>
              </a:rPr>
              <a:t>   Connection: Upgrade</a:t>
            </a:r>
          </a:p>
          <a:p>
            <a:endParaRPr lang="en-US" sz="1600" b="0" dirty="0">
              <a:latin typeface="Courier" pitchFamily="2" charset="0"/>
            </a:endParaRPr>
          </a:p>
          <a:p>
            <a:r>
              <a:rPr lang="en-US" sz="1600" b="0" dirty="0">
                <a:latin typeface="Courier" pitchFamily="2" charset="0"/>
                <a:sym typeface="Wingdings" pitchFamily="2" charset="2"/>
              </a:rPr>
              <a:t>&lt;- Status-Code: 101/Switching-Protocols</a:t>
            </a:r>
            <a:br>
              <a:rPr lang="en-US" sz="1600" b="0" dirty="0">
                <a:latin typeface="Courier" pitchFamily="2" charset="0"/>
                <a:sym typeface="Wingdings" pitchFamily="2" charset="2"/>
              </a:rPr>
            </a:br>
            <a:r>
              <a:rPr lang="en-US" sz="1600" b="0" dirty="0">
                <a:latin typeface="Courier" pitchFamily="2" charset="0"/>
                <a:sym typeface="Wingdings" pitchFamily="2" charset="2"/>
              </a:rPr>
              <a:t>   Upgrade: http/2</a:t>
            </a:r>
            <a:endParaRPr lang="en-US" sz="1600" b="0" dirty="0">
              <a:latin typeface="+mn-lt"/>
            </a:endParaRPr>
          </a:p>
        </p:txBody>
      </p:sp>
      <p:sp>
        <p:nvSpPr>
          <p:cNvPr id="8" name="TextBox 7">
            <a:extLst>
              <a:ext uri="{FF2B5EF4-FFF2-40B4-BE49-F238E27FC236}">
                <a16:creationId xmlns:a16="http://schemas.microsoft.com/office/drawing/2014/main" id="{420A0E38-785B-6B63-1ACD-06C5A2DEEFC9}"/>
              </a:ext>
            </a:extLst>
          </p:cNvPr>
          <p:cNvSpPr txBox="1"/>
          <p:nvPr/>
        </p:nvSpPr>
        <p:spPr>
          <a:xfrm>
            <a:off x="6095998" y="2085692"/>
            <a:ext cx="6294581" cy="2751522"/>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426/Upgrade-Required</a:t>
            </a:r>
          </a:p>
          <a:p>
            <a:r>
              <a:rPr lang="en-US" sz="1600" b="0" dirty="0">
                <a:latin typeface="Courier" pitchFamily="2" charset="0"/>
              </a:rPr>
              <a:t>   Upgrade: http/2</a:t>
            </a:r>
          </a:p>
          <a:p>
            <a:endParaRPr lang="en-US" sz="1600" b="0" dirty="0">
              <a:latin typeface="Courier" pitchFamily="2" charset="0"/>
            </a:endParaRPr>
          </a:p>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http/3</a:t>
            </a:r>
            <a:br>
              <a:rPr lang="en-US" sz="1600" b="0" dirty="0">
                <a:latin typeface="Courier" pitchFamily="2" charset="0"/>
              </a:rPr>
            </a:br>
            <a:r>
              <a:rPr lang="en-US" sz="1600" b="0" dirty="0">
                <a:latin typeface="Courier" pitchFamily="2" charset="0"/>
              </a:rPr>
              <a:t>   Connection: Upgrade</a:t>
            </a:r>
          </a:p>
          <a:p>
            <a:endParaRPr lang="en-US" sz="1600" b="0" dirty="0">
              <a:latin typeface="Courier" pitchFamily="2" charset="0"/>
            </a:endParaRPr>
          </a:p>
          <a:p>
            <a:r>
              <a:rPr lang="en-US" sz="1600" b="0" dirty="0">
                <a:latin typeface="Courier" pitchFamily="2" charset="0"/>
                <a:sym typeface="Wingdings" pitchFamily="2" charset="2"/>
              </a:rPr>
              <a:t>&lt;- Status-Code: 505/HTTP-Version-Not-Supported</a:t>
            </a:r>
            <a:br>
              <a:rPr lang="en-US" sz="1600" b="0" dirty="0">
                <a:latin typeface="Courier" pitchFamily="2" charset="0"/>
                <a:sym typeface="Wingdings" pitchFamily="2" charset="2"/>
              </a:rPr>
            </a:br>
            <a:r>
              <a:rPr lang="en-US" sz="1600" b="0" dirty="0">
                <a:latin typeface="Courier" pitchFamily="2" charset="0"/>
                <a:sym typeface="Wingdings" pitchFamily="2" charset="2"/>
              </a:rPr>
              <a:t>   Upgrade: http/2, http/1.1</a:t>
            </a:r>
            <a:endParaRPr lang="en-US" sz="1600" b="0" dirty="0">
              <a:latin typeface="+mn-lt"/>
            </a:endParaRPr>
          </a:p>
        </p:txBody>
      </p:sp>
      <p:sp>
        <p:nvSpPr>
          <p:cNvPr id="9" name="Rectangle 8">
            <a:extLst>
              <a:ext uri="{FF2B5EF4-FFF2-40B4-BE49-F238E27FC236}">
                <a16:creationId xmlns:a16="http://schemas.microsoft.com/office/drawing/2014/main" id="{784ED708-742A-549D-BF66-1AFBE3D8A989}"/>
              </a:ext>
            </a:extLst>
          </p:cNvPr>
          <p:cNvSpPr/>
          <p:nvPr/>
        </p:nvSpPr>
        <p:spPr>
          <a:xfrm>
            <a:off x="214744" y="5004342"/>
            <a:ext cx="5506636" cy="1589538"/>
          </a:xfrm>
          <a:prstGeom prst="rect">
            <a:avLst/>
          </a:prstGeom>
        </p:spPr>
        <p:txBody>
          <a:bodyPr wrap="none">
            <a:spAutoFit/>
          </a:bodyPr>
          <a:lstStyle/>
          <a:p>
            <a:r>
              <a:rPr lang="en-US" dirty="0">
                <a:solidFill>
                  <a:srgbClr val="FF0000"/>
                </a:solidFill>
              </a:rPr>
              <a:t>Client wants to use 1.1, but server responds that</a:t>
            </a:r>
            <a:br>
              <a:rPr lang="en-US" dirty="0">
                <a:solidFill>
                  <a:srgbClr val="FF0000"/>
                </a:solidFill>
              </a:rPr>
            </a:br>
            <a:r>
              <a:rPr lang="en-US" dirty="0">
                <a:solidFill>
                  <a:srgbClr val="FF0000"/>
                </a:solidFill>
              </a:rPr>
              <a:t>it supports http/3 and http/2 with http3 being</a:t>
            </a:r>
            <a:br>
              <a:rPr lang="en-US" dirty="0">
                <a:solidFill>
                  <a:srgbClr val="FF0000"/>
                </a:solidFill>
              </a:rPr>
            </a:br>
            <a:r>
              <a:rPr lang="en-US" dirty="0">
                <a:solidFill>
                  <a:srgbClr val="FF0000"/>
                </a:solidFill>
              </a:rPr>
              <a:t>preferred </a:t>
            </a:r>
          </a:p>
          <a:p>
            <a:endParaRPr lang="en-US" dirty="0">
              <a:solidFill>
                <a:srgbClr val="FF0000"/>
              </a:solidFill>
            </a:endParaRPr>
          </a:p>
          <a:p>
            <a:r>
              <a:rPr lang="en-US" dirty="0">
                <a:solidFill>
                  <a:srgbClr val="FF0000"/>
                </a:solidFill>
              </a:rPr>
              <a:t>Client then initiates protocol transfer to what it</a:t>
            </a:r>
            <a:br>
              <a:rPr lang="en-US" dirty="0">
                <a:solidFill>
                  <a:srgbClr val="FF0000"/>
                </a:solidFill>
              </a:rPr>
            </a:br>
            <a:r>
              <a:rPr lang="en-US" dirty="0">
                <a:solidFill>
                  <a:srgbClr val="FF0000"/>
                </a:solidFill>
              </a:rPr>
              <a:t>wants, http/2 in this case</a:t>
            </a:r>
          </a:p>
        </p:txBody>
      </p:sp>
      <p:sp>
        <p:nvSpPr>
          <p:cNvPr id="10" name="Rectangle 9">
            <a:extLst>
              <a:ext uri="{FF2B5EF4-FFF2-40B4-BE49-F238E27FC236}">
                <a16:creationId xmlns:a16="http://schemas.microsoft.com/office/drawing/2014/main" id="{08EFEF6F-6778-D9BE-56FF-13FCF56083A4}"/>
              </a:ext>
            </a:extLst>
          </p:cNvPr>
          <p:cNvSpPr/>
          <p:nvPr/>
        </p:nvSpPr>
        <p:spPr>
          <a:xfrm>
            <a:off x="6199908" y="4918283"/>
            <a:ext cx="5660524" cy="841641"/>
          </a:xfrm>
          <a:prstGeom prst="rect">
            <a:avLst/>
          </a:prstGeom>
        </p:spPr>
        <p:txBody>
          <a:bodyPr wrap="none">
            <a:spAutoFit/>
          </a:bodyPr>
          <a:lstStyle/>
          <a:p>
            <a:r>
              <a:rPr lang="en-US" dirty="0">
                <a:solidFill>
                  <a:srgbClr val="FF0000"/>
                </a:solidFill>
              </a:rPr>
              <a:t>The client is trying to upgrade to http/3 but the</a:t>
            </a:r>
            <a:br>
              <a:rPr lang="en-US" dirty="0">
                <a:solidFill>
                  <a:srgbClr val="FF0000"/>
                </a:solidFill>
              </a:rPr>
            </a:br>
            <a:r>
              <a:rPr lang="en-US" dirty="0">
                <a:solidFill>
                  <a:srgbClr val="FF0000"/>
                </a:solidFill>
              </a:rPr>
              <a:t>server does not support it, so it returns a 505 with</a:t>
            </a:r>
            <a:br>
              <a:rPr lang="en-US" dirty="0">
                <a:solidFill>
                  <a:srgbClr val="FF0000"/>
                </a:solidFill>
              </a:rPr>
            </a:br>
            <a:r>
              <a:rPr lang="en-US" dirty="0">
                <a:solidFill>
                  <a:srgbClr val="FF0000"/>
                </a:solidFill>
              </a:rPr>
              <a:t>a list of protocols it supports in preferred order</a:t>
            </a:r>
          </a:p>
        </p:txBody>
      </p:sp>
    </p:spTree>
    <p:extLst>
      <p:ext uri="{BB962C8B-B14F-4D97-AF65-F5344CB8AC3E}">
        <p14:creationId xmlns:p14="http://schemas.microsoft.com/office/powerpoint/2010/main" val="3904305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16</a:t>
            </a:fld>
            <a:endParaRPr lang="en-US"/>
          </a:p>
        </p:txBody>
      </p:sp>
      <p:sp>
        <p:nvSpPr>
          <p:cNvPr id="680962" name="Rectangle 2"/>
          <p:cNvSpPr>
            <a:spLocks noGrp="1" noChangeArrowheads="1"/>
          </p:cNvSpPr>
          <p:nvPr>
            <p:ph type="title"/>
          </p:nvPr>
        </p:nvSpPr>
        <p:spPr/>
        <p:txBody>
          <a:bodyPr/>
          <a:lstStyle/>
          <a:p>
            <a:r>
              <a:rPr lang="en-US" dirty="0"/>
              <a:t>HTTP Evolution – 1.1 to 2.0</a:t>
            </a:r>
          </a:p>
        </p:txBody>
      </p:sp>
      <p:pic>
        <p:nvPicPr>
          <p:cNvPr id="10242" name="Picture 2" descr="Anand Bhagwat | LinkedIn">
            <a:extLst>
              <a:ext uri="{FF2B5EF4-FFF2-40B4-BE49-F238E27FC236}">
                <a16:creationId xmlns:a16="http://schemas.microsoft.com/office/drawing/2014/main" id="{78F43C55-22F2-8ED5-0247-61E4387E06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26339"/>
            <a:ext cx="6573294" cy="5353814"/>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3" descr="Rectangle: Click to edit Master text styles&#10;Second level&#10;Third level&#10;Fourth level&#10;Fifth level">
            <a:extLst>
              <a:ext uri="{FF2B5EF4-FFF2-40B4-BE49-F238E27FC236}">
                <a16:creationId xmlns:a16="http://schemas.microsoft.com/office/drawing/2014/main" id="{02372CAB-A69B-4849-317D-963AA69D2642}"/>
              </a:ext>
            </a:extLst>
          </p:cNvPr>
          <p:cNvSpPr txBox="1">
            <a:spLocks noChangeArrowheads="1"/>
          </p:cNvSpPr>
          <p:nvPr/>
        </p:nvSpPr>
        <p:spPr bwMode="auto">
          <a:xfrm>
            <a:off x="6301944" y="1128486"/>
            <a:ext cx="5685463" cy="28798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000" b="0" dirty="0"/>
              <a:t>HTTP/1.1 sets up and tears down a TCP/IP connection for each request; HTTP/2.0 sets up a persistent connection and keeps it open – big benefits:</a:t>
            </a:r>
          </a:p>
          <a:p>
            <a:pPr indent="-212725">
              <a:lnSpc>
                <a:spcPct val="100000"/>
              </a:lnSpc>
            </a:pPr>
            <a:r>
              <a:rPr lang="en-US" sz="1800" b="0" dirty="0"/>
              <a:t>Consider a web page or making multiple API calls, TCP setup is expensive </a:t>
            </a:r>
          </a:p>
          <a:p>
            <a:pPr indent="-212725">
              <a:lnSpc>
                <a:spcPct val="100000"/>
              </a:lnSpc>
            </a:pPr>
            <a:r>
              <a:rPr lang="en-US" sz="1800" b="0" dirty="0"/>
              <a:t>Allows requests to be </a:t>
            </a:r>
            <a:r>
              <a:rPr lang="en-US" sz="1800" dirty="0">
                <a:solidFill>
                  <a:srgbClr val="0432FF"/>
                </a:solidFill>
              </a:rPr>
              <a:t>multiplexed</a:t>
            </a:r>
            <a:r>
              <a:rPr lang="en-US" sz="1800" b="0" dirty="0"/>
              <a:t> (see picture on left) vs making one request at a time serially</a:t>
            </a:r>
          </a:p>
          <a:p>
            <a:pPr lvl="1">
              <a:lnSpc>
                <a:spcPct val="100000"/>
              </a:lnSpc>
            </a:pPr>
            <a:endParaRPr lang="en-US" sz="1800" b="0"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C6CAA22B-F9C7-4DC3-81E6-EF38F39B8964}"/>
              </a:ext>
            </a:extLst>
          </p:cNvPr>
          <p:cNvSpPr txBox="1">
            <a:spLocks noChangeArrowheads="1"/>
          </p:cNvSpPr>
          <p:nvPr/>
        </p:nvSpPr>
        <p:spPr bwMode="auto">
          <a:xfrm>
            <a:off x="6301944" y="3955149"/>
            <a:ext cx="5890056" cy="1776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000" b="0" dirty="0"/>
              <a:t>HTTP/2.0 is a binary protocol, which is more efficient to send over the wire than text, which is the HTTP/1.1 standard</a:t>
            </a:r>
          </a:p>
          <a:p>
            <a:pPr marL="0" indent="0">
              <a:lnSpc>
                <a:spcPct val="100000"/>
              </a:lnSpc>
              <a:buNone/>
            </a:pPr>
            <a:endParaRPr lang="en-US" sz="1000" b="0" dirty="0"/>
          </a:p>
          <a:p>
            <a:pPr marL="0" indent="0">
              <a:lnSpc>
                <a:spcPct val="100000"/>
              </a:lnSpc>
              <a:buNone/>
            </a:pPr>
            <a:r>
              <a:rPr lang="en-US" sz="2000" b="0" dirty="0"/>
              <a:t>HTTP/2 only supports encrypted traffic; this is optional in HTTP/1.1 via http vs https – note HTTP/2 supports non-encrypted payloads for localhost testing only</a:t>
            </a:r>
            <a:endParaRPr lang="en-US" sz="1800" b="0" dirty="0"/>
          </a:p>
        </p:txBody>
      </p:sp>
    </p:spTree>
    <p:extLst>
      <p:ext uri="{BB962C8B-B14F-4D97-AF65-F5344CB8AC3E}">
        <p14:creationId xmlns:p14="http://schemas.microsoft.com/office/powerpoint/2010/main" val="22967017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17</a:t>
            </a:fld>
            <a:endParaRPr lang="en-US"/>
          </a:p>
        </p:txBody>
      </p:sp>
      <p:sp>
        <p:nvSpPr>
          <p:cNvPr id="680962" name="Rectangle 2"/>
          <p:cNvSpPr>
            <a:spLocks noGrp="1" noChangeArrowheads="1"/>
          </p:cNvSpPr>
          <p:nvPr>
            <p:ph type="title"/>
          </p:nvPr>
        </p:nvSpPr>
        <p:spPr>
          <a:xfrm>
            <a:off x="75156" y="162301"/>
            <a:ext cx="12054214" cy="698948"/>
          </a:xfrm>
        </p:spPr>
        <p:txBody>
          <a:bodyPr/>
          <a:lstStyle/>
          <a:p>
            <a:r>
              <a:rPr lang="en-US" dirty="0"/>
              <a:t>HTTP Evolution – 2 to 3 – Still under development</a:t>
            </a:r>
          </a:p>
        </p:txBody>
      </p:sp>
      <p:sp>
        <p:nvSpPr>
          <p:cNvPr id="9" name="Rectangle 3" descr="Rectangle: Click to edit Master text styles&#10;Second level&#10;Third level&#10;Fourth level&#10;Fifth level">
            <a:extLst>
              <a:ext uri="{FF2B5EF4-FFF2-40B4-BE49-F238E27FC236}">
                <a16:creationId xmlns:a16="http://schemas.microsoft.com/office/drawing/2014/main" id="{02372CAB-A69B-4849-317D-963AA69D2642}"/>
              </a:ext>
            </a:extLst>
          </p:cNvPr>
          <p:cNvSpPr txBox="1">
            <a:spLocks noChangeArrowheads="1"/>
          </p:cNvSpPr>
          <p:nvPr/>
        </p:nvSpPr>
        <p:spPr bwMode="auto">
          <a:xfrm>
            <a:off x="4774245" y="1211476"/>
            <a:ext cx="7179880" cy="50506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spcAft>
                <a:spcPts val="600"/>
              </a:spcAft>
              <a:buNone/>
            </a:pPr>
            <a:r>
              <a:rPr lang="en-US" sz="2000" b="0" dirty="0"/>
              <a:t>Super novel ideal, proposed by Google and working its way through the standards bodies:</a:t>
            </a:r>
          </a:p>
          <a:p>
            <a:pPr indent="-212725">
              <a:lnSpc>
                <a:spcPct val="100000"/>
              </a:lnSpc>
              <a:spcAft>
                <a:spcPts val="600"/>
              </a:spcAft>
            </a:pPr>
            <a:r>
              <a:rPr lang="en-US" sz="1800" b="0" dirty="0"/>
              <a:t>Architecturally, TCP really cant be replaced given its baked into intermediary router hardware, it can only be bypassed by using UDP</a:t>
            </a:r>
          </a:p>
          <a:p>
            <a:pPr indent="-212725">
              <a:lnSpc>
                <a:spcPct val="100000"/>
              </a:lnSpc>
              <a:spcAft>
                <a:spcPts val="600"/>
              </a:spcAft>
            </a:pPr>
            <a:r>
              <a:rPr lang="en-US" sz="1800" b="0" dirty="0"/>
              <a:t>QUIC provides connection reliability just like TCP</a:t>
            </a:r>
          </a:p>
          <a:p>
            <a:pPr indent="-212725">
              <a:lnSpc>
                <a:spcPct val="100000"/>
              </a:lnSpc>
              <a:spcAft>
                <a:spcPts val="600"/>
              </a:spcAft>
            </a:pPr>
            <a:r>
              <a:rPr lang="en-US" sz="1800" b="0" dirty="0"/>
              <a:t>TCP is 40 years old, and has to be general enough to handle any network traffic</a:t>
            </a:r>
          </a:p>
          <a:p>
            <a:pPr indent="-212725">
              <a:lnSpc>
                <a:spcPct val="100000"/>
              </a:lnSpc>
              <a:spcAft>
                <a:spcPts val="600"/>
              </a:spcAft>
            </a:pPr>
            <a:r>
              <a:rPr lang="en-US" sz="1800" b="0" dirty="0"/>
              <a:t>We also have 20 years of experience with HTTP and can benefit from a modern connection-oriented protocol that is purposed built for Web and API traffic vs general traffic</a:t>
            </a:r>
          </a:p>
          <a:p>
            <a:pPr indent="-212725">
              <a:lnSpc>
                <a:spcPct val="100000"/>
              </a:lnSpc>
              <a:spcAft>
                <a:spcPts val="600"/>
              </a:spcAft>
            </a:pPr>
            <a:r>
              <a:rPr lang="en-US" sz="1800" b="0" dirty="0"/>
              <a:t>Like HTTP/2 encryption is not optional</a:t>
            </a:r>
          </a:p>
          <a:p>
            <a:pPr indent="-212725">
              <a:lnSpc>
                <a:spcPct val="100000"/>
              </a:lnSpc>
              <a:spcAft>
                <a:spcPts val="600"/>
              </a:spcAft>
            </a:pPr>
            <a:r>
              <a:rPr lang="en-US" sz="1800" b="0" dirty="0"/>
              <a:t>QUIC can adjust behavior based on connection quality – think wired, vs </a:t>
            </a:r>
            <a:r>
              <a:rPr lang="en-US" sz="1800" b="0" dirty="0" err="1"/>
              <a:t>wifi</a:t>
            </a:r>
            <a:r>
              <a:rPr lang="en-US" sz="1800" b="0" dirty="0"/>
              <a:t>, vs mobile </a:t>
            </a:r>
          </a:p>
        </p:txBody>
      </p:sp>
      <p:sp>
        <p:nvSpPr>
          <p:cNvPr id="7" name="Rectangle 6">
            <a:extLst>
              <a:ext uri="{FF2B5EF4-FFF2-40B4-BE49-F238E27FC236}">
                <a16:creationId xmlns:a16="http://schemas.microsoft.com/office/drawing/2014/main" id="{A17A05D8-9DE7-AF3F-9811-0CA9A90D2F12}"/>
              </a:ext>
            </a:extLst>
          </p:cNvPr>
          <p:cNvSpPr/>
          <p:nvPr/>
        </p:nvSpPr>
        <p:spPr bwMode="auto">
          <a:xfrm>
            <a:off x="471889" y="4709581"/>
            <a:ext cx="3613304"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10" name="Rectangle 9">
            <a:extLst>
              <a:ext uri="{FF2B5EF4-FFF2-40B4-BE49-F238E27FC236}">
                <a16:creationId xmlns:a16="http://schemas.microsoft.com/office/drawing/2014/main" id="{58C16831-CD9A-70D6-61F0-FEF1D23C7505}"/>
              </a:ext>
            </a:extLst>
          </p:cNvPr>
          <p:cNvSpPr/>
          <p:nvPr/>
        </p:nvSpPr>
        <p:spPr bwMode="auto">
          <a:xfrm>
            <a:off x="471889" y="3957741"/>
            <a:ext cx="1713583"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TCP</a:t>
            </a:r>
          </a:p>
        </p:txBody>
      </p:sp>
      <p:sp>
        <p:nvSpPr>
          <p:cNvPr id="11" name="Rectangle 10">
            <a:extLst>
              <a:ext uri="{FF2B5EF4-FFF2-40B4-BE49-F238E27FC236}">
                <a16:creationId xmlns:a16="http://schemas.microsoft.com/office/drawing/2014/main" id="{67BA22B8-E2B7-9492-3DF9-2BF924311A1A}"/>
              </a:ext>
            </a:extLst>
          </p:cNvPr>
          <p:cNvSpPr/>
          <p:nvPr/>
        </p:nvSpPr>
        <p:spPr bwMode="auto">
          <a:xfrm>
            <a:off x="503144" y="1775651"/>
            <a:ext cx="1713583"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HTTP/2</a:t>
            </a:r>
          </a:p>
          <a:p>
            <a:pPr marL="0" marR="0" indent="0" algn="ctr" defTabSz="914400" rtl="0" eaLnBrk="1" fontAlgn="base" latinLnBrk="0" hangingPunct="1">
              <a:lnSpc>
                <a:spcPct val="100000"/>
              </a:lnSpc>
              <a:spcBef>
                <a:spcPct val="0"/>
              </a:spcBef>
              <a:spcAft>
                <a:spcPct val="0"/>
              </a:spcAft>
              <a:buClrTx/>
              <a:buSzTx/>
              <a:buFontTx/>
              <a:buNone/>
              <a:tabLst/>
            </a:pPr>
            <a:r>
              <a:rPr lang="en-US" sz="2000" b="0" dirty="0">
                <a:latin typeface="+mn-lt"/>
                <a:ea typeface="ＭＳ Ｐゴシック" charset="0"/>
              </a:rPr>
              <a:t>Binary</a:t>
            </a:r>
            <a:endParaRPr kumimoji="0" lang="en-US" sz="2000" b="0" i="0" u="none" strike="noStrike" cap="none" normalizeH="0" baseline="0" dirty="0">
              <a:ln>
                <a:noFill/>
              </a:ln>
              <a:solidFill>
                <a:schemeClr val="tx1"/>
              </a:solidFill>
              <a:effectLst/>
              <a:latin typeface="+mn-lt"/>
              <a:ea typeface="ＭＳ Ｐゴシック" charset="0"/>
            </a:endParaRPr>
          </a:p>
        </p:txBody>
      </p:sp>
      <p:sp>
        <p:nvSpPr>
          <p:cNvPr id="12" name="Rectangle 11">
            <a:extLst>
              <a:ext uri="{FF2B5EF4-FFF2-40B4-BE49-F238E27FC236}">
                <a16:creationId xmlns:a16="http://schemas.microsoft.com/office/drawing/2014/main" id="{F1B4F971-23D4-A3D4-92F3-83FF0F5A766A}"/>
              </a:ext>
            </a:extLst>
          </p:cNvPr>
          <p:cNvSpPr/>
          <p:nvPr/>
        </p:nvSpPr>
        <p:spPr bwMode="auto">
          <a:xfrm>
            <a:off x="471889" y="2968198"/>
            <a:ext cx="1713583"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TLS</a:t>
            </a:r>
          </a:p>
        </p:txBody>
      </p:sp>
      <p:sp>
        <p:nvSpPr>
          <p:cNvPr id="17" name="Rectangle 16">
            <a:extLst>
              <a:ext uri="{FF2B5EF4-FFF2-40B4-BE49-F238E27FC236}">
                <a16:creationId xmlns:a16="http://schemas.microsoft.com/office/drawing/2014/main" id="{7D554D55-C6DE-5621-05A3-83A8547ADCFC}"/>
              </a:ext>
            </a:extLst>
          </p:cNvPr>
          <p:cNvSpPr/>
          <p:nvPr/>
        </p:nvSpPr>
        <p:spPr bwMode="auto">
          <a:xfrm>
            <a:off x="2340354" y="4230379"/>
            <a:ext cx="1713583" cy="426309"/>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UDP</a:t>
            </a:r>
          </a:p>
        </p:txBody>
      </p:sp>
      <p:sp>
        <p:nvSpPr>
          <p:cNvPr id="18" name="Rectangle 17">
            <a:extLst>
              <a:ext uri="{FF2B5EF4-FFF2-40B4-BE49-F238E27FC236}">
                <a16:creationId xmlns:a16="http://schemas.microsoft.com/office/drawing/2014/main" id="{AEBCCE7B-54DF-9B2A-346A-7B787917CB68}"/>
              </a:ext>
            </a:extLst>
          </p:cNvPr>
          <p:cNvSpPr/>
          <p:nvPr/>
        </p:nvSpPr>
        <p:spPr bwMode="auto">
          <a:xfrm>
            <a:off x="2371609" y="1775651"/>
            <a:ext cx="1713583"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HTTP/3</a:t>
            </a:r>
          </a:p>
          <a:p>
            <a:pPr marL="0" marR="0" indent="0" algn="ctr" defTabSz="914400" rtl="0" eaLnBrk="1" fontAlgn="base" latinLnBrk="0" hangingPunct="1">
              <a:lnSpc>
                <a:spcPct val="100000"/>
              </a:lnSpc>
              <a:spcBef>
                <a:spcPct val="0"/>
              </a:spcBef>
              <a:spcAft>
                <a:spcPct val="0"/>
              </a:spcAft>
              <a:buClrTx/>
              <a:buSzTx/>
              <a:buFontTx/>
              <a:buNone/>
              <a:tabLst/>
            </a:pPr>
            <a:r>
              <a:rPr lang="en-US" sz="2000" b="0" dirty="0">
                <a:latin typeface="+mn-lt"/>
                <a:ea typeface="ＭＳ Ｐゴシック" charset="0"/>
              </a:rPr>
              <a:t>Binary</a:t>
            </a:r>
            <a:endParaRPr kumimoji="0" lang="en-US" sz="2000" b="0" i="0" u="none" strike="noStrike" cap="none" normalizeH="0" baseline="0" dirty="0">
              <a:ln>
                <a:noFill/>
              </a:ln>
              <a:solidFill>
                <a:schemeClr val="tx1"/>
              </a:solidFill>
              <a:effectLst/>
              <a:latin typeface="+mn-lt"/>
              <a:ea typeface="ＭＳ Ｐゴシック" charset="0"/>
            </a:endParaRPr>
          </a:p>
        </p:txBody>
      </p:sp>
      <p:sp>
        <p:nvSpPr>
          <p:cNvPr id="19" name="Rectangle 18">
            <a:extLst>
              <a:ext uri="{FF2B5EF4-FFF2-40B4-BE49-F238E27FC236}">
                <a16:creationId xmlns:a16="http://schemas.microsoft.com/office/drawing/2014/main" id="{07FFC140-AF22-D742-5DBB-11A95F126E62}"/>
              </a:ext>
            </a:extLst>
          </p:cNvPr>
          <p:cNvSpPr/>
          <p:nvPr/>
        </p:nvSpPr>
        <p:spPr bwMode="auto">
          <a:xfrm>
            <a:off x="2340354" y="2968198"/>
            <a:ext cx="1713583" cy="1209288"/>
          </a:xfrm>
          <a:prstGeom prst="rect">
            <a:avLst/>
          </a:prstGeom>
          <a:solidFill>
            <a:schemeClr val="accent4">
              <a:lumMod val="40000"/>
              <a:lumOff val="60000"/>
            </a:schemeClr>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QUIC</a:t>
            </a:r>
            <a:br>
              <a:rPr kumimoji="0" lang="en-US" sz="2000" b="0" i="0" u="none" strike="noStrike" cap="none" normalizeH="0" baseline="0" dirty="0">
                <a:ln>
                  <a:noFill/>
                </a:ln>
                <a:solidFill>
                  <a:schemeClr val="tx1"/>
                </a:solidFill>
                <a:effectLst/>
                <a:latin typeface="+mn-lt"/>
                <a:ea typeface="ＭＳ Ｐゴシック" charset="0"/>
              </a:rPr>
            </a:br>
            <a:r>
              <a:rPr kumimoji="0" lang="en-US" sz="1600" b="0" i="0" u="none" strike="noStrike" cap="none" normalizeH="0" baseline="0" dirty="0">
                <a:ln>
                  <a:noFill/>
                </a:ln>
                <a:solidFill>
                  <a:schemeClr val="tx1"/>
                </a:solidFill>
                <a:effectLst/>
                <a:latin typeface="+mn-lt"/>
                <a:ea typeface="ＭＳ Ｐゴシック" charset="0"/>
              </a:rPr>
              <a:t>RFC9000</a:t>
            </a:r>
          </a:p>
        </p:txBody>
      </p:sp>
      <p:sp>
        <p:nvSpPr>
          <p:cNvPr id="20" name="Rectangle 19">
            <a:extLst>
              <a:ext uri="{FF2B5EF4-FFF2-40B4-BE49-F238E27FC236}">
                <a16:creationId xmlns:a16="http://schemas.microsoft.com/office/drawing/2014/main" id="{8EFC1E39-CC00-5E76-0B84-2CE8F2E4315F}"/>
              </a:ext>
            </a:extLst>
          </p:cNvPr>
          <p:cNvSpPr/>
          <p:nvPr/>
        </p:nvSpPr>
        <p:spPr bwMode="auto">
          <a:xfrm>
            <a:off x="2416142" y="3676366"/>
            <a:ext cx="1532975" cy="426309"/>
          </a:xfrm>
          <a:prstGeom prst="rect">
            <a:avLst/>
          </a:prstGeom>
          <a:solidFill>
            <a:schemeClr val="tx1"/>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TLS</a:t>
            </a:r>
          </a:p>
        </p:txBody>
      </p:sp>
      <p:sp>
        <p:nvSpPr>
          <p:cNvPr id="21" name="Rectangle 20">
            <a:extLst>
              <a:ext uri="{FF2B5EF4-FFF2-40B4-BE49-F238E27FC236}">
                <a16:creationId xmlns:a16="http://schemas.microsoft.com/office/drawing/2014/main" id="{8883A59D-CAE0-BA04-5C5A-68423F5EFCE3}"/>
              </a:ext>
            </a:extLst>
          </p:cNvPr>
          <p:cNvSpPr/>
          <p:nvPr/>
        </p:nvSpPr>
        <p:spPr>
          <a:xfrm>
            <a:off x="155086" y="5577307"/>
            <a:ext cx="4198585" cy="841641"/>
          </a:xfrm>
          <a:prstGeom prst="rect">
            <a:avLst/>
          </a:prstGeom>
        </p:spPr>
        <p:txBody>
          <a:bodyPr wrap="none">
            <a:spAutoFit/>
          </a:bodyPr>
          <a:lstStyle/>
          <a:p>
            <a:pPr algn="ctr"/>
            <a:r>
              <a:rPr lang="en-US" dirty="0">
                <a:solidFill>
                  <a:srgbClr val="FF0000"/>
                </a:solidFill>
              </a:rPr>
              <a:t>With HTTP/3, QUIC replaces TCP</a:t>
            </a:r>
            <a:br>
              <a:rPr lang="en-US" dirty="0">
                <a:solidFill>
                  <a:srgbClr val="FF0000"/>
                </a:solidFill>
              </a:rPr>
            </a:br>
            <a:r>
              <a:rPr lang="en-US" dirty="0">
                <a:solidFill>
                  <a:srgbClr val="FF0000"/>
                </a:solidFill>
              </a:rPr>
              <a:t>for establishing reliable connections</a:t>
            </a:r>
          </a:p>
          <a:p>
            <a:pPr algn="ctr"/>
            <a:r>
              <a:rPr lang="en-US" dirty="0">
                <a:solidFill>
                  <a:srgbClr val="FF0000"/>
                </a:solidFill>
              </a:rPr>
              <a:t>Between clients and servers</a:t>
            </a:r>
          </a:p>
        </p:txBody>
      </p:sp>
    </p:spTree>
    <p:extLst>
      <p:ext uri="{BB962C8B-B14F-4D97-AF65-F5344CB8AC3E}">
        <p14:creationId xmlns:p14="http://schemas.microsoft.com/office/powerpoint/2010/main" val="35925970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18</a:t>
            </a:fld>
            <a:endParaRPr lang="en-US" dirty="0"/>
          </a:p>
        </p:txBody>
      </p:sp>
      <p:sp>
        <p:nvSpPr>
          <p:cNvPr id="680962" name="Rectangle 2"/>
          <p:cNvSpPr>
            <a:spLocks noGrp="1" noChangeArrowheads="1"/>
          </p:cNvSpPr>
          <p:nvPr>
            <p:ph type="title"/>
          </p:nvPr>
        </p:nvSpPr>
        <p:spPr>
          <a:xfrm>
            <a:off x="75156" y="-17810"/>
            <a:ext cx="12054214" cy="698948"/>
          </a:xfrm>
        </p:spPr>
        <p:txBody>
          <a:bodyPr/>
          <a:lstStyle/>
          <a:p>
            <a:r>
              <a:rPr lang="en-US" dirty="0"/>
              <a:t>(TCP) Head of Line Blocking – issues with HTTP/2</a:t>
            </a:r>
          </a:p>
        </p:txBody>
      </p:sp>
      <p:sp>
        <p:nvSpPr>
          <p:cNvPr id="8" name="Rectangle 7">
            <a:extLst>
              <a:ext uri="{FF2B5EF4-FFF2-40B4-BE49-F238E27FC236}">
                <a16:creationId xmlns:a16="http://schemas.microsoft.com/office/drawing/2014/main" id="{EBD74A04-8310-2FFA-C111-291FB415E8B6}"/>
              </a:ext>
            </a:extLst>
          </p:cNvPr>
          <p:cNvSpPr/>
          <p:nvPr/>
        </p:nvSpPr>
        <p:spPr bwMode="auto">
          <a:xfrm rot="16200000">
            <a:off x="339446" y="2223655"/>
            <a:ext cx="2826329" cy="40178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4E7FE673-6670-8A4E-C7D7-162D3907D889}"/>
              </a:ext>
            </a:extLst>
          </p:cNvPr>
          <p:cNvSpPr/>
          <p:nvPr/>
        </p:nvSpPr>
        <p:spPr bwMode="auto">
          <a:xfrm rot="16200000">
            <a:off x="2389921" y="2223655"/>
            <a:ext cx="2826329" cy="40178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sp>
        <p:nvSpPr>
          <p:cNvPr id="2" name="Rectangle 1">
            <a:extLst>
              <a:ext uri="{FF2B5EF4-FFF2-40B4-BE49-F238E27FC236}">
                <a16:creationId xmlns:a16="http://schemas.microsoft.com/office/drawing/2014/main" id="{159DEA21-DEEC-4FEC-06F4-7F1D9605F853}"/>
              </a:ext>
            </a:extLst>
          </p:cNvPr>
          <p:cNvSpPr/>
          <p:nvPr/>
        </p:nvSpPr>
        <p:spPr>
          <a:xfrm>
            <a:off x="2058682" y="1258194"/>
            <a:ext cx="255035" cy="2550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0DB3BFF-971B-71A9-A341-0FA03BD1D96B}"/>
              </a:ext>
            </a:extLst>
          </p:cNvPr>
          <p:cNvSpPr/>
          <p:nvPr/>
        </p:nvSpPr>
        <p:spPr>
          <a:xfrm>
            <a:off x="3022436" y="1258194"/>
            <a:ext cx="255035" cy="2550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506E3EC-7E2D-F82A-841E-982F05627C01}"/>
              </a:ext>
            </a:extLst>
          </p:cNvPr>
          <p:cNvSpPr/>
          <p:nvPr/>
        </p:nvSpPr>
        <p:spPr>
          <a:xfrm>
            <a:off x="2058682" y="2158742"/>
            <a:ext cx="255035" cy="25503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05E4C4A-2AFC-7A84-C077-035687A7AEBC}"/>
              </a:ext>
            </a:extLst>
          </p:cNvPr>
          <p:cNvSpPr/>
          <p:nvPr/>
        </p:nvSpPr>
        <p:spPr>
          <a:xfrm>
            <a:off x="3022436" y="2158742"/>
            <a:ext cx="255035" cy="25503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ECA8ADF-90B8-BC30-D00E-A5AF8A83CECC}"/>
              </a:ext>
            </a:extLst>
          </p:cNvPr>
          <p:cNvSpPr/>
          <p:nvPr/>
        </p:nvSpPr>
        <p:spPr>
          <a:xfrm>
            <a:off x="2058682" y="3096043"/>
            <a:ext cx="255035" cy="25503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1D5AF7C-C18A-53B8-8818-8BD2265C8B95}"/>
              </a:ext>
            </a:extLst>
          </p:cNvPr>
          <p:cNvSpPr/>
          <p:nvPr/>
        </p:nvSpPr>
        <p:spPr>
          <a:xfrm>
            <a:off x="3022436" y="3096043"/>
            <a:ext cx="255035" cy="25503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A798A0D2-78B2-16C6-4868-5E9760AAAE8A}"/>
              </a:ext>
            </a:extLst>
          </p:cNvPr>
          <p:cNvCxnSpPr>
            <a:cxnSpLocks/>
          </p:cNvCxnSpPr>
          <p:nvPr/>
        </p:nvCxnSpPr>
        <p:spPr>
          <a:xfrm>
            <a:off x="1953501" y="1579416"/>
            <a:ext cx="1648694"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192C519-8B78-2D2C-59F7-4A338B7B553B}"/>
              </a:ext>
            </a:extLst>
          </p:cNvPr>
          <p:cNvCxnSpPr>
            <a:cxnSpLocks/>
          </p:cNvCxnSpPr>
          <p:nvPr/>
        </p:nvCxnSpPr>
        <p:spPr>
          <a:xfrm>
            <a:off x="1953501" y="2507671"/>
            <a:ext cx="164869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2DB50F3-9EE1-4ABB-2E9F-373AB385451D}"/>
              </a:ext>
            </a:extLst>
          </p:cNvPr>
          <p:cNvCxnSpPr>
            <a:cxnSpLocks/>
          </p:cNvCxnSpPr>
          <p:nvPr/>
        </p:nvCxnSpPr>
        <p:spPr>
          <a:xfrm>
            <a:off x="1953501" y="3435926"/>
            <a:ext cx="1648694" cy="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9E63EFE-A6A4-6025-3297-9B86D739B65F}"/>
              </a:ext>
            </a:extLst>
          </p:cNvPr>
          <p:cNvSpPr/>
          <p:nvPr/>
        </p:nvSpPr>
        <p:spPr>
          <a:xfrm>
            <a:off x="75161" y="4042414"/>
            <a:ext cx="5173404" cy="1838773"/>
          </a:xfrm>
          <a:prstGeom prst="rect">
            <a:avLst/>
          </a:prstGeom>
        </p:spPr>
        <p:txBody>
          <a:bodyPr wrap="none">
            <a:spAutoFit/>
          </a:bodyPr>
          <a:lstStyle/>
          <a:p>
            <a:pPr algn="ctr"/>
            <a:r>
              <a:rPr lang="en-US" dirty="0">
                <a:solidFill>
                  <a:srgbClr val="002060"/>
                </a:solidFill>
              </a:rPr>
              <a:t>HTTP/1.1 Allows/Recommends up to</a:t>
            </a:r>
            <a:br>
              <a:rPr lang="en-US" dirty="0">
                <a:solidFill>
                  <a:srgbClr val="002060"/>
                </a:solidFill>
              </a:rPr>
            </a:br>
            <a:r>
              <a:rPr lang="en-US" dirty="0">
                <a:solidFill>
                  <a:srgbClr val="002060"/>
                </a:solidFill>
              </a:rPr>
              <a:t>6 parallel connections between clients</a:t>
            </a:r>
            <a:br>
              <a:rPr lang="en-US" dirty="0">
                <a:solidFill>
                  <a:srgbClr val="002060"/>
                </a:solidFill>
              </a:rPr>
            </a:br>
            <a:r>
              <a:rPr lang="en-US" dirty="0">
                <a:solidFill>
                  <a:srgbClr val="002060"/>
                </a:solidFill>
              </a:rPr>
              <a:t>and servers.  Each one is over </a:t>
            </a:r>
            <a:r>
              <a:rPr lang="en-US" dirty="0" err="1">
                <a:solidFill>
                  <a:srgbClr val="002060"/>
                </a:solidFill>
              </a:rPr>
              <a:t>tcp</a:t>
            </a:r>
            <a:r>
              <a:rPr lang="en-US" dirty="0">
                <a:solidFill>
                  <a:srgbClr val="002060"/>
                </a:solidFill>
              </a:rPr>
              <a:t>, which</a:t>
            </a:r>
            <a:br>
              <a:rPr lang="en-US" dirty="0">
                <a:solidFill>
                  <a:srgbClr val="002060"/>
                </a:solidFill>
              </a:rPr>
            </a:br>
            <a:r>
              <a:rPr lang="en-US" dirty="0">
                <a:solidFill>
                  <a:srgbClr val="002060"/>
                </a:solidFill>
              </a:rPr>
              <a:t>has a large setup time; however, if one of the </a:t>
            </a:r>
            <a:br>
              <a:rPr lang="en-US" dirty="0">
                <a:solidFill>
                  <a:srgbClr val="002060"/>
                </a:solidFill>
              </a:rPr>
            </a:br>
            <a:r>
              <a:rPr lang="en-US" dirty="0" err="1">
                <a:solidFill>
                  <a:srgbClr val="002060"/>
                </a:solidFill>
              </a:rPr>
              <a:t>tcp</a:t>
            </a:r>
            <a:r>
              <a:rPr lang="en-US" dirty="0">
                <a:solidFill>
                  <a:srgbClr val="002060"/>
                </a:solidFill>
              </a:rPr>
              <a:t> streams encounters a connection error</a:t>
            </a:r>
            <a:br>
              <a:rPr lang="en-US" dirty="0">
                <a:solidFill>
                  <a:srgbClr val="002060"/>
                </a:solidFill>
              </a:rPr>
            </a:br>
            <a:r>
              <a:rPr lang="en-US" dirty="0">
                <a:solidFill>
                  <a:srgbClr val="002060"/>
                </a:solidFill>
              </a:rPr>
              <a:t>(the blue stream in the picture above)</a:t>
            </a:r>
            <a:br>
              <a:rPr lang="en-US" dirty="0">
                <a:solidFill>
                  <a:srgbClr val="002060"/>
                </a:solidFill>
              </a:rPr>
            </a:br>
            <a:r>
              <a:rPr lang="en-US" dirty="0">
                <a:solidFill>
                  <a:srgbClr val="002060"/>
                </a:solidFill>
              </a:rPr>
              <a:t>the others can move on until </a:t>
            </a:r>
            <a:r>
              <a:rPr lang="en-US" dirty="0" err="1">
                <a:solidFill>
                  <a:srgbClr val="002060"/>
                </a:solidFill>
              </a:rPr>
              <a:t>tcp</a:t>
            </a:r>
            <a:r>
              <a:rPr lang="en-US" dirty="0">
                <a:solidFill>
                  <a:srgbClr val="002060"/>
                </a:solidFill>
              </a:rPr>
              <a:t> restarts it</a:t>
            </a:r>
          </a:p>
        </p:txBody>
      </p:sp>
      <p:sp>
        <p:nvSpPr>
          <p:cNvPr id="6" name="TextBox 5">
            <a:extLst>
              <a:ext uri="{FF2B5EF4-FFF2-40B4-BE49-F238E27FC236}">
                <a16:creationId xmlns:a16="http://schemas.microsoft.com/office/drawing/2014/main" id="{62A2016A-6633-7C55-9CF4-0D0F64C2D401}"/>
              </a:ext>
            </a:extLst>
          </p:cNvPr>
          <p:cNvSpPr txBox="1"/>
          <p:nvPr/>
        </p:nvSpPr>
        <p:spPr>
          <a:xfrm>
            <a:off x="2887621" y="1404287"/>
            <a:ext cx="389850" cy="426527"/>
          </a:xfrm>
          <a:prstGeom prst="rect">
            <a:avLst/>
          </a:prstGeom>
          <a:noFill/>
        </p:spPr>
        <p:txBody>
          <a:bodyPr wrap="none" rtlCol="0">
            <a:spAutoFit/>
          </a:bodyPr>
          <a:lstStyle/>
          <a:p>
            <a:r>
              <a:rPr lang="en-US" sz="2400" dirty="0">
                <a:solidFill>
                  <a:srgbClr val="FF0000"/>
                </a:solidFill>
              </a:rPr>
              <a:t>X</a:t>
            </a:r>
          </a:p>
        </p:txBody>
      </p:sp>
      <p:sp>
        <p:nvSpPr>
          <p:cNvPr id="22" name="Rectangle 21">
            <a:extLst>
              <a:ext uri="{FF2B5EF4-FFF2-40B4-BE49-F238E27FC236}">
                <a16:creationId xmlns:a16="http://schemas.microsoft.com/office/drawing/2014/main" id="{FE77D7D6-A114-6836-CF97-3CBAE832BC8C}"/>
              </a:ext>
            </a:extLst>
          </p:cNvPr>
          <p:cNvSpPr/>
          <p:nvPr/>
        </p:nvSpPr>
        <p:spPr bwMode="auto">
          <a:xfrm rot="16200000">
            <a:off x="5795980" y="2223654"/>
            <a:ext cx="2826329" cy="40178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23" name="Rectangle 22">
            <a:extLst>
              <a:ext uri="{FF2B5EF4-FFF2-40B4-BE49-F238E27FC236}">
                <a16:creationId xmlns:a16="http://schemas.microsoft.com/office/drawing/2014/main" id="{A561045C-D5FE-3CA5-404F-731A5CB65CCB}"/>
              </a:ext>
            </a:extLst>
          </p:cNvPr>
          <p:cNvSpPr/>
          <p:nvPr/>
        </p:nvSpPr>
        <p:spPr bwMode="auto">
          <a:xfrm rot="16200000">
            <a:off x="9134942" y="2223654"/>
            <a:ext cx="2826329" cy="40178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sp>
        <p:nvSpPr>
          <p:cNvPr id="24" name="Rectangle 23">
            <a:extLst>
              <a:ext uri="{FF2B5EF4-FFF2-40B4-BE49-F238E27FC236}">
                <a16:creationId xmlns:a16="http://schemas.microsoft.com/office/drawing/2014/main" id="{802B6A24-6661-086B-33D9-49C68DE57650}"/>
              </a:ext>
            </a:extLst>
          </p:cNvPr>
          <p:cNvSpPr/>
          <p:nvPr/>
        </p:nvSpPr>
        <p:spPr>
          <a:xfrm>
            <a:off x="7518359" y="2103321"/>
            <a:ext cx="255035" cy="2550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FC71B39-341F-9EC0-B710-B4899C9CFD37}"/>
              </a:ext>
            </a:extLst>
          </p:cNvPr>
          <p:cNvSpPr/>
          <p:nvPr/>
        </p:nvSpPr>
        <p:spPr>
          <a:xfrm>
            <a:off x="7983347" y="2103321"/>
            <a:ext cx="255035" cy="2550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668AF92-7681-7717-0968-97F48006FAF1}"/>
              </a:ext>
            </a:extLst>
          </p:cNvPr>
          <p:cNvSpPr/>
          <p:nvPr/>
        </p:nvSpPr>
        <p:spPr>
          <a:xfrm>
            <a:off x="8526602" y="2103321"/>
            <a:ext cx="255035" cy="25503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3D5A3E7-C008-A947-885C-98D1388C7C57}"/>
              </a:ext>
            </a:extLst>
          </p:cNvPr>
          <p:cNvSpPr/>
          <p:nvPr/>
        </p:nvSpPr>
        <p:spPr>
          <a:xfrm>
            <a:off x="8991590" y="2103321"/>
            <a:ext cx="255035" cy="25503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7CB298B-4E6F-CFBE-8B6C-9D7FF8DE24BD}"/>
              </a:ext>
            </a:extLst>
          </p:cNvPr>
          <p:cNvSpPr/>
          <p:nvPr/>
        </p:nvSpPr>
        <p:spPr>
          <a:xfrm>
            <a:off x="9468716" y="2112363"/>
            <a:ext cx="255035" cy="25503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6069378-AC00-BE02-58D1-31118C5D06E1}"/>
              </a:ext>
            </a:extLst>
          </p:cNvPr>
          <p:cNvSpPr/>
          <p:nvPr/>
        </p:nvSpPr>
        <p:spPr>
          <a:xfrm>
            <a:off x="9933704" y="2112363"/>
            <a:ext cx="255035" cy="25503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A7616205-E015-0619-A033-A1117A42914B}"/>
              </a:ext>
            </a:extLst>
          </p:cNvPr>
          <p:cNvCxnSpPr>
            <a:cxnSpLocks/>
            <a:stCxn id="22" idx="2"/>
            <a:endCxn id="23" idx="0"/>
          </p:cNvCxnSpPr>
          <p:nvPr/>
        </p:nvCxnSpPr>
        <p:spPr>
          <a:xfrm>
            <a:off x="7410035" y="2424544"/>
            <a:ext cx="293718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CD3A843-60B4-16BA-BE6D-49023A85F3E5}"/>
              </a:ext>
            </a:extLst>
          </p:cNvPr>
          <p:cNvSpPr txBox="1"/>
          <p:nvPr/>
        </p:nvSpPr>
        <p:spPr>
          <a:xfrm>
            <a:off x="9438670" y="2360245"/>
            <a:ext cx="389850" cy="426527"/>
          </a:xfrm>
          <a:prstGeom prst="rect">
            <a:avLst/>
          </a:prstGeom>
          <a:noFill/>
        </p:spPr>
        <p:txBody>
          <a:bodyPr wrap="none" rtlCol="0">
            <a:spAutoFit/>
          </a:bodyPr>
          <a:lstStyle/>
          <a:p>
            <a:r>
              <a:rPr lang="en-US" sz="2400" dirty="0">
                <a:solidFill>
                  <a:srgbClr val="FF0000"/>
                </a:solidFill>
              </a:rPr>
              <a:t>X</a:t>
            </a:r>
          </a:p>
        </p:txBody>
      </p:sp>
      <p:sp>
        <p:nvSpPr>
          <p:cNvPr id="36" name="Rectangle 35">
            <a:extLst>
              <a:ext uri="{FF2B5EF4-FFF2-40B4-BE49-F238E27FC236}">
                <a16:creationId xmlns:a16="http://schemas.microsoft.com/office/drawing/2014/main" id="{4D96D4E5-D717-EF96-37E4-E3CAE05808C8}"/>
              </a:ext>
            </a:extLst>
          </p:cNvPr>
          <p:cNvSpPr/>
          <p:nvPr/>
        </p:nvSpPr>
        <p:spPr>
          <a:xfrm>
            <a:off x="5735781" y="4000600"/>
            <a:ext cx="6381057" cy="2586670"/>
          </a:xfrm>
          <a:prstGeom prst="rect">
            <a:avLst/>
          </a:prstGeom>
        </p:spPr>
        <p:txBody>
          <a:bodyPr wrap="square">
            <a:spAutoFit/>
          </a:bodyPr>
          <a:lstStyle/>
          <a:p>
            <a:pPr algn="ctr"/>
            <a:r>
              <a:rPr lang="en-US" dirty="0">
                <a:solidFill>
                  <a:srgbClr val="002060"/>
                </a:solidFill>
              </a:rPr>
              <a:t>One significant benefit of HTTP/2 is its approach to multiplex multiple streams over a persistent </a:t>
            </a:r>
            <a:r>
              <a:rPr lang="en-US" dirty="0" err="1">
                <a:solidFill>
                  <a:srgbClr val="002060"/>
                </a:solidFill>
              </a:rPr>
              <a:t>tcp</a:t>
            </a:r>
            <a:r>
              <a:rPr lang="en-US" dirty="0">
                <a:solidFill>
                  <a:srgbClr val="002060"/>
                </a:solidFill>
              </a:rPr>
              <a:t> connection.  However, if this stream encounters a connection error (see red X) then everything to the left is stalled until the connection is re-established.  This is called HOL blocking.</a:t>
            </a:r>
          </a:p>
          <a:p>
            <a:pPr algn="ctr"/>
            <a:endParaRPr lang="en-US" dirty="0">
              <a:solidFill>
                <a:srgbClr val="002060"/>
              </a:solidFill>
            </a:endParaRPr>
          </a:p>
          <a:p>
            <a:pPr algn="ctr"/>
            <a:r>
              <a:rPr lang="en-US" dirty="0">
                <a:solidFill>
                  <a:srgbClr val="002060"/>
                </a:solidFill>
              </a:rPr>
              <a:t>Why care?  Mobile networks are not very reliable, and sometimes this is also true of </a:t>
            </a:r>
            <a:r>
              <a:rPr lang="en-US" dirty="0" err="1">
                <a:solidFill>
                  <a:srgbClr val="002060"/>
                </a:solidFill>
              </a:rPr>
              <a:t>WiFi</a:t>
            </a:r>
            <a:r>
              <a:rPr lang="en-US" dirty="0">
                <a:solidFill>
                  <a:srgbClr val="002060"/>
                </a:solidFill>
              </a:rPr>
              <a:t> so it can cause issues with HTTP/2  </a:t>
            </a:r>
          </a:p>
        </p:txBody>
      </p:sp>
      <p:sp>
        <p:nvSpPr>
          <p:cNvPr id="34" name="Rectangle 33">
            <a:extLst>
              <a:ext uri="{FF2B5EF4-FFF2-40B4-BE49-F238E27FC236}">
                <a16:creationId xmlns:a16="http://schemas.microsoft.com/office/drawing/2014/main" id="{564A049E-964E-04D2-19C8-EABB53B5A438}"/>
              </a:ext>
            </a:extLst>
          </p:cNvPr>
          <p:cNvSpPr/>
          <p:nvPr/>
        </p:nvSpPr>
        <p:spPr>
          <a:xfrm>
            <a:off x="7524975" y="1525658"/>
            <a:ext cx="1993894" cy="426528"/>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stalled</a:t>
            </a:r>
          </a:p>
        </p:txBody>
      </p:sp>
      <p:sp>
        <p:nvSpPr>
          <p:cNvPr id="39" name="TextBox 38">
            <a:extLst>
              <a:ext uri="{FF2B5EF4-FFF2-40B4-BE49-F238E27FC236}">
                <a16:creationId xmlns:a16="http://schemas.microsoft.com/office/drawing/2014/main" id="{2526EAF6-DE2C-E307-8D51-A3CB1C358EF3}"/>
              </a:ext>
            </a:extLst>
          </p:cNvPr>
          <p:cNvSpPr txBox="1"/>
          <p:nvPr/>
        </p:nvSpPr>
        <p:spPr>
          <a:xfrm>
            <a:off x="3180852" y="585081"/>
            <a:ext cx="6494086" cy="342979"/>
          </a:xfrm>
          <a:prstGeom prst="rect">
            <a:avLst/>
          </a:prstGeom>
          <a:noFill/>
        </p:spPr>
        <p:txBody>
          <a:bodyPr wrap="none" rtlCol="0">
            <a:spAutoFit/>
          </a:bodyPr>
          <a:lstStyle/>
          <a:p>
            <a:pPr algn="ctr"/>
            <a:r>
              <a:rPr lang="en-US" dirty="0"/>
              <a:t>An unexpected/unplanned architectural issue with HTTP2</a:t>
            </a:r>
          </a:p>
        </p:txBody>
      </p:sp>
      <p:sp>
        <p:nvSpPr>
          <p:cNvPr id="48" name="Rectangle 47">
            <a:extLst>
              <a:ext uri="{FF2B5EF4-FFF2-40B4-BE49-F238E27FC236}">
                <a16:creationId xmlns:a16="http://schemas.microsoft.com/office/drawing/2014/main" id="{F6B1096A-9A6C-EAD2-7CBC-E6B13D18C82F}"/>
              </a:ext>
            </a:extLst>
          </p:cNvPr>
          <p:cNvSpPr/>
          <p:nvPr/>
        </p:nvSpPr>
        <p:spPr>
          <a:xfrm>
            <a:off x="2058682" y="861329"/>
            <a:ext cx="1122170" cy="342979"/>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stalled</a:t>
            </a:r>
          </a:p>
        </p:txBody>
      </p:sp>
    </p:spTree>
    <p:extLst>
      <p:ext uri="{BB962C8B-B14F-4D97-AF65-F5344CB8AC3E}">
        <p14:creationId xmlns:p14="http://schemas.microsoft.com/office/powerpoint/2010/main" val="31159246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19</a:t>
            </a:fld>
            <a:endParaRPr lang="en-US" dirty="0"/>
          </a:p>
        </p:txBody>
      </p:sp>
      <p:sp>
        <p:nvSpPr>
          <p:cNvPr id="680962" name="Rectangle 2"/>
          <p:cNvSpPr>
            <a:spLocks noGrp="1" noChangeArrowheads="1"/>
          </p:cNvSpPr>
          <p:nvPr>
            <p:ph type="title"/>
          </p:nvPr>
        </p:nvSpPr>
        <p:spPr>
          <a:xfrm>
            <a:off x="75156" y="162301"/>
            <a:ext cx="12054214" cy="698948"/>
          </a:xfrm>
        </p:spPr>
        <p:txBody>
          <a:bodyPr/>
          <a:lstStyle/>
          <a:p>
            <a:r>
              <a:rPr lang="en-US" dirty="0"/>
              <a:t>Specific Benefits of QUIC vs TCP for HTTP</a:t>
            </a:r>
          </a:p>
        </p:txBody>
      </p:sp>
      <p:sp>
        <p:nvSpPr>
          <p:cNvPr id="21" name="Rectangle 20">
            <a:extLst>
              <a:ext uri="{FF2B5EF4-FFF2-40B4-BE49-F238E27FC236}">
                <a16:creationId xmlns:a16="http://schemas.microsoft.com/office/drawing/2014/main" id="{8883A59D-CAE0-BA04-5C5A-68423F5EFCE3}"/>
              </a:ext>
            </a:extLst>
          </p:cNvPr>
          <p:cNvSpPr/>
          <p:nvPr/>
        </p:nvSpPr>
        <p:spPr>
          <a:xfrm>
            <a:off x="360218" y="4853313"/>
            <a:ext cx="4826962" cy="1340239"/>
          </a:xfrm>
          <a:prstGeom prst="rect">
            <a:avLst/>
          </a:prstGeom>
        </p:spPr>
        <p:txBody>
          <a:bodyPr wrap="none">
            <a:spAutoFit/>
          </a:bodyPr>
          <a:lstStyle/>
          <a:p>
            <a:pPr algn="ctr"/>
            <a:r>
              <a:rPr lang="en-US" dirty="0"/>
              <a:t>BIG BENEFIT #1</a:t>
            </a:r>
          </a:p>
          <a:p>
            <a:pPr algn="ctr"/>
            <a:r>
              <a:rPr lang="en-US" dirty="0"/>
              <a:t>Since QUIC has knows both sides of the</a:t>
            </a:r>
            <a:br>
              <a:rPr lang="en-US" dirty="0"/>
            </a:br>
            <a:r>
              <a:rPr lang="en-US" dirty="0"/>
              <a:t>connection will be encrypted it does not</a:t>
            </a:r>
            <a:br>
              <a:rPr lang="en-US" dirty="0"/>
            </a:br>
            <a:r>
              <a:rPr lang="en-US" dirty="0"/>
              <a:t>have to negotiate it, improving connection</a:t>
            </a:r>
            <a:br>
              <a:rPr lang="en-US" dirty="0"/>
            </a:br>
            <a:r>
              <a:rPr lang="en-US" dirty="0"/>
              <a:t>setup time dramatically</a:t>
            </a:r>
          </a:p>
        </p:txBody>
      </p:sp>
      <p:pic>
        <p:nvPicPr>
          <p:cNvPr id="14338" name="Picture 2">
            <a:extLst>
              <a:ext uri="{FF2B5EF4-FFF2-40B4-BE49-F238E27FC236}">
                <a16:creationId xmlns:a16="http://schemas.microsoft.com/office/drawing/2014/main" id="{76C8D7C1-903F-19EA-A0D7-7EC65F8B55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218" y="1072056"/>
            <a:ext cx="5029200" cy="3298538"/>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QUIC">
            <a:extLst>
              <a:ext uri="{FF2B5EF4-FFF2-40B4-BE49-F238E27FC236}">
                <a16:creationId xmlns:a16="http://schemas.microsoft.com/office/drawing/2014/main" id="{3849620C-A02E-DA78-26D9-B6F663158F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0911" y="1234734"/>
            <a:ext cx="5331404" cy="3151452"/>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4C57D513-8DE7-E9E2-E990-263FFD290EE9}"/>
              </a:ext>
            </a:extLst>
          </p:cNvPr>
          <p:cNvSpPr/>
          <p:nvPr/>
        </p:nvSpPr>
        <p:spPr>
          <a:xfrm>
            <a:off x="5860474" y="4701050"/>
            <a:ext cx="6051842" cy="1838773"/>
          </a:xfrm>
          <a:prstGeom prst="rect">
            <a:avLst/>
          </a:prstGeom>
        </p:spPr>
        <p:txBody>
          <a:bodyPr wrap="square">
            <a:spAutoFit/>
          </a:bodyPr>
          <a:lstStyle/>
          <a:p>
            <a:pPr algn="ctr"/>
            <a:r>
              <a:rPr lang="en-US" dirty="0"/>
              <a:t>BIG BENEFIT #2</a:t>
            </a:r>
          </a:p>
          <a:p>
            <a:pPr algn="ctr"/>
            <a:r>
              <a:rPr lang="en-US" dirty="0"/>
              <a:t>Since QUIC uses  fast and cheap UDP connections it can use individual UDP sockets to multiplex client calls, since TCP is expensive to setup, multiplexing gets serialized on the TCP connection, leading to buffering inefficiencies.  Notice how QUIC addresses the HOL issue with TCP</a:t>
            </a:r>
          </a:p>
        </p:txBody>
      </p:sp>
    </p:spTree>
    <p:extLst>
      <p:ext uri="{BB962C8B-B14F-4D97-AF65-F5344CB8AC3E}">
        <p14:creationId xmlns:p14="http://schemas.microsoft.com/office/powerpoint/2010/main" val="189321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a:t>
            </a:fld>
            <a:endParaRPr lang="en-US"/>
          </a:p>
        </p:txBody>
      </p:sp>
      <p:sp>
        <p:nvSpPr>
          <p:cNvPr id="680962" name="Rectangle 2"/>
          <p:cNvSpPr>
            <a:spLocks noGrp="1" noChangeArrowheads="1"/>
          </p:cNvSpPr>
          <p:nvPr>
            <p:ph type="title"/>
          </p:nvPr>
        </p:nvSpPr>
        <p:spPr/>
        <p:txBody>
          <a:bodyPr/>
          <a:lstStyle/>
          <a:p>
            <a:r>
              <a:rPr lang="en-US" dirty="0"/>
              <a:t>How you should think about this lecture and the remainder of the lectures in this class</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607668"/>
            <a:ext cx="10024872" cy="4114800"/>
          </a:xfrm>
        </p:spPr>
        <p:txBody>
          <a:bodyPr/>
          <a:lstStyle/>
          <a:p>
            <a:r>
              <a:rPr lang="en-US" sz="2400" dirty="0"/>
              <a:t>We will be looking at real world things that have very interesting architectures</a:t>
            </a:r>
          </a:p>
          <a:p>
            <a:r>
              <a:rPr lang="en-US" sz="2400" dirty="0"/>
              <a:t>You might be thinking as I introduce and walk through some of the material – “</a:t>
            </a:r>
            <a:r>
              <a:rPr lang="en-US" sz="2400" dirty="0" err="1"/>
              <a:t>Isnt</a:t>
            </a:r>
            <a:r>
              <a:rPr lang="en-US" sz="2400" dirty="0"/>
              <a:t> this an architecture class?” – It is, but to get to some of the interesting aspects of the architecture, tradeoffs, constraints, </a:t>
            </a:r>
            <a:r>
              <a:rPr lang="en-US" sz="2400" dirty="0" err="1"/>
              <a:t>etc</a:t>
            </a:r>
            <a:r>
              <a:rPr lang="en-US" sz="2400" dirty="0"/>
              <a:t> – we need to have a fundamental understanding of the technology itself</a:t>
            </a:r>
            <a:endParaRPr lang="en-US" sz="2000" dirty="0"/>
          </a:p>
          <a:p>
            <a:pPr lvl="1"/>
            <a:endParaRPr lang="en-US" sz="2000" dirty="0"/>
          </a:p>
        </p:txBody>
      </p:sp>
    </p:spTree>
    <p:extLst>
      <p:ext uri="{BB962C8B-B14F-4D97-AF65-F5344CB8AC3E}">
        <p14:creationId xmlns:p14="http://schemas.microsoft.com/office/powerpoint/2010/main" val="2825599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20</a:t>
            </a:fld>
            <a:endParaRPr lang="en-US" dirty="0"/>
          </a:p>
        </p:txBody>
      </p:sp>
      <p:sp>
        <p:nvSpPr>
          <p:cNvPr id="680962" name="Rectangle 2"/>
          <p:cNvSpPr>
            <a:spLocks noGrp="1" noChangeArrowheads="1"/>
          </p:cNvSpPr>
          <p:nvPr>
            <p:ph type="title"/>
          </p:nvPr>
        </p:nvSpPr>
        <p:spPr>
          <a:xfrm>
            <a:off x="75156" y="162301"/>
            <a:ext cx="12054214" cy="698948"/>
          </a:xfrm>
        </p:spPr>
        <p:txBody>
          <a:bodyPr/>
          <a:lstStyle/>
          <a:p>
            <a:r>
              <a:rPr lang="en-US" dirty="0"/>
              <a:t>Other Architectural Benefits of HTTP3</a:t>
            </a:r>
          </a:p>
        </p:txBody>
      </p:sp>
      <p:sp>
        <p:nvSpPr>
          <p:cNvPr id="21" name="Rectangle 20">
            <a:extLst>
              <a:ext uri="{FF2B5EF4-FFF2-40B4-BE49-F238E27FC236}">
                <a16:creationId xmlns:a16="http://schemas.microsoft.com/office/drawing/2014/main" id="{8883A59D-CAE0-BA04-5C5A-68423F5EFCE3}"/>
              </a:ext>
            </a:extLst>
          </p:cNvPr>
          <p:cNvSpPr/>
          <p:nvPr/>
        </p:nvSpPr>
        <p:spPr>
          <a:xfrm>
            <a:off x="263471" y="4635846"/>
            <a:ext cx="5458456" cy="1838773"/>
          </a:xfrm>
          <a:prstGeom prst="rect">
            <a:avLst/>
          </a:prstGeom>
        </p:spPr>
        <p:txBody>
          <a:bodyPr wrap="square">
            <a:spAutoFit/>
          </a:bodyPr>
          <a:lstStyle/>
          <a:p>
            <a:pPr algn="ctr"/>
            <a:r>
              <a:rPr lang="en-US" dirty="0"/>
              <a:t>BIG BENEFIT #3</a:t>
            </a:r>
          </a:p>
          <a:p>
            <a:pPr algn="ctr"/>
            <a:r>
              <a:rPr lang="en-US" dirty="0"/>
              <a:t>TCP establishes a connection ID based on the IP address, so if a connection transitions from wired, to </a:t>
            </a:r>
            <a:r>
              <a:rPr lang="en-US" dirty="0" err="1"/>
              <a:t>Wifi</a:t>
            </a:r>
            <a:r>
              <a:rPr lang="en-US" dirty="0"/>
              <a:t>, to Mobile the TCP connection will need to be re-established.  QUIC can maintain connections even when the underlying physical layer (and IP address) changes</a:t>
            </a:r>
          </a:p>
        </p:txBody>
      </p:sp>
      <p:sp>
        <p:nvSpPr>
          <p:cNvPr id="16" name="Rectangle 15">
            <a:extLst>
              <a:ext uri="{FF2B5EF4-FFF2-40B4-BE49-F238E27FC236}">
                <a16:creationId xmlns:a16="http://schemas.microsoft.com/office/drawing/2014/main" id="{4C57D513-8DE7-E9E2-E990-263FFD290EE9}"/>
              </a:ext>
            </a:extLst>
          </p:cNvPr>
          <p:cNvSpPr/>
          <p:nvPr/>
        </p:nvSpPr>
        <p:spPr>
          <a:xfrm>
            <a:off x="5860474" y="4701050"/>
            <a:ext cx="6051842" cy="2088072"/>
          </a:xfrm>
          <a:prstGeom prst="rect">
            <a:avLst/>
          </a:prstGeom>
        </p:spPr>
        <p:txBody>
          <a:bodyPr wrap="square">
            <a:spAutoFit/>
          </a:bodyPr>
          <a:lstStyle/>
          <a:p>
            <a:pPr algn="ctr"/>
            <a:r>
              <a:rPr lang="en-US" dirty="0"/>
              <a:t>BIG BENEFIT #4</a:t>
            </a:r>
          </a:p>
          <a:p>
            <a:pPr algn="ctr"/>
            <a:r>
              <a:rPr lang="en-US" dirty="0"/>
              <a:t>Since QUIC runs in the OS user space, and has its interfaces standardized, its possible to create application optimized versions of QUIC and HTTP – e.g., “</a:t>
            </a:r>
            <a:r>
              <a:rPr lang="en-US" dirty="0" err="1"/>
              <a:t>facebook</a:t>
            </a:r>
            <a:r>
              <a:rPr lang="en-US" dirty="0"/>
              <a:t> optimized QUIC”.  This is a nice architectural feature.  HOWEVER, the tradeoff is running in user space will generally increase resource utilization on the host computer. </a:t>
            </a:r>
          </a:p>
        </p:txBody>
      </p:sp>
      <p:sp>
        <p:nvSpPr>
          <p:cNvPr id="8" name="Rectangle 7">
            <a:extLst>
              <a:ext uri="{FF2B5EF4-FFF2-40B4-BE49-F238E27FC236}">
                <a16:creationId xmlns:a16="http://schemas.microsoft.com/office/drawing/2014/main" id="{3DEE9A34-C42F-9E7B-3DE9-715F0E899299}"/>
              </a:ext>
            </a:extLst>
          </p:cNvPr>
          <p:cNvSpPr/>
          <p:nvPr/>
        </p:nvSpPr>
        <p:spPr bwMode="auto">
          <a:xfrm>
            <a:off x="735126" y="3746070"/>
            <a:ext cx="3613304"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9" name="Rectangle 8">
            <a:extLst>
              <a:ext uri="{FF2B5EF4-FFF2-40B4-BE49-F238E27FC236}">
                <a16:creationId xmlns:a16="http://schemas.microsoft.com/office/drawing/2014/main" id="{34042CD2-CEDF-93D6-6F17-DA915A963B57}"/>
              </a:ext>
            </a:extLst>
          </p:cNvPr>
          <p:cNvSpPr/>
          <p:nvPr/>
        </p:nvSpPr>
        <p:spPr bwMode="auto">
          <a:xfrm>
            <a:off x="735126" y="2377092"/>
            <a:ext cx="1713583" cy="1316086"/>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TCP</a:t>
            </a:r>
          </a:p>
        </p:txBody>
      </p:sp>
      <p:sp>
        <p:nvSpPr>
          <p:cNvPr id="10" name="Rectangle 9">
            <a:extLst>
              <a:ext uri="{FF2B5EF4-FFF2-40B4-BE49-F238E27FC236}">
                <a16:creationId xmlns:a16="http://schemas.microsoft.com/office/drawing/2014/main" id="{1532F906-F55C-A0AD-E8D4-07D2B6862D52}"/>
              </a:ext>
            </a:extLst>
          </p:cNvPr>
          <p:cNvSpPr/>
          <p:nvPr/>
        </p:nvSpPr>
        <p:spPr bwMode="auto">
          <a:xfrm>
            <a:off x="732584" y="1450324"/>
            <a:ext cx="1713583"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TLS</a:t>
            </a:r>
          </a:p>
        </p:txBody>
      </p:sp>
      <p:sp>
        <p:nvSpPr>
          <p:cNvPr id="11" name="Rectangle 10">
            <a:extLst>
              <a:ext uri="{FF2B5EF4-FFF2-40B4-BE49-F238E27FC236}">
                <a16:creationId xmlns:a16="http://schemas.microsoft.com/office/drawing/2014/main" id="{03D05363-AF5B-1DE1-C3C3-295404F08696}"/>
              </a:ext>
            </a:extLst>
          </p:cNvPr>
          <p:cNvSpPr/>
          <p:nvPr/>
        </p:nvSpPr>
        <p:spPr bwMode="auto">
          <a:xfrm>
            <a:off x="2603591" y="3266868"/>
            <a:ext cx="1713583" cy="426309"/>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UDP</a:t>
            </a:r>
          </a:p>
        </p:txBody>
      </p:sp>
      <p:sp>
        <p:nvSpPr>
          <p:cNvPr id="12" name="Rectangle 11">
            <a:extLst>
              <a:ext uri="{FF2B5EF4-FFF2-40B4-BE49-F238E27FC236}">
                <a16:creationId xmlns:a16="http://schemas.microsoft.com/office/drawing/2014/main" id="{CE257327-ED82-9CCE-7E83-3DA9AA55FD67}"/>
              </a:ext>
            </a:extLst>
          </p:cNvPr>
          <p:cNvSpPr/>
          <p:nvPr/>
        </p:nvSpPr>
        <p:spPr bwMode="auto">
          <a:xfrm>
            <a:off x="2603591" y="1440873"/>
            <a:ext cx="1713583" cy="1773102"/>
          </a:xfrm>
          <a:prstGeom prst="rect">
            <a:avLst/>
          </a:prstGeom>
          <a:solidFill>
            <a:schemeClr val="accent4">
              <a:lumMod val="40000"/>
              <a:lumOff val="60000"/>
            </a:schemeClr>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QUIC</a:t>
            </a:r>
            <a:br>
              <a:rPr kumimoji="0" lang="en-US" sz="2000" b="0" i="0" u="none" strike="noStrike" cap="none" normalizeH="0" baseline="0" dirty="0">
                <a:ln>
                  <a:noFill/>
                </a:ln>
                <a:solidFill>
                  <a:schemeClr val="tx1"/>
                </a:solidFill>
                <a:effectLst/>
                <a:latin typeface="+mn-lt"/>
                <a:ea typeface="ＭＳ Ｐゴシック" charset="0"/>
              </a:rPr>
            </a:br>
            <a:r>
              <a:rPr kumimoji="0" lang="en-US" sz="1600" b="0" i="0" u="none" strike="noStrike" cap="none" normalizeH="0" baseline="0" dirty="0">
                <a:ln>
                  <a:noFill/>
                </a:ln>
                <a:solidFill>
                  <a:schemeClr val="tx1"/>
                </a:solidFill>
                <a:effectLst/>
                <a:latin typeface="+mn-lt"/>
                <a:ea typeface="ＭＳ Ｐゴシック" charset="0"/>
              </a:rPr>
              <a:t>RFC9000</a:t>
            </a:r>
          </a:p>
        </p:txBody>
      </p:sp>
      <p:sp>
        <p:nvSpPr>
          <p:cNvPr id="13" name="Rectangle 12">
            <a:extLst>
              <a:ext uri="{FF2B5EF4-FFF2-40B4-BE49-F238E27FC236}">
                <a16:creationId xmlns:a16="http://schemas.microsoft.com/office/drawing/2014/main" id="{A163A3F6-ED81-08A3-AEB5-881C07F2BEFA}"/>
              </a:ext>
            </a:extLst>
          </p:cNvPr>
          <p:cNvSpPr/>
          <p:nvPr/>
        </p:nvSpPr>
        <p:spPr bwMode="auto">
          <a:xfrm>
            <a:off x="2679379" y="2172522"/>
            <a:ext cx="1532975" cy="426309"/>
          </a:xfrm>
          <a:prstGeom prst="rect">
            <a:avLst/>
          </a:prstGeom>
          <a:solidFill>
            <a:schemeClr val="tx1"/>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TLS</a:t>
            </a:r>
          </a:p>
        </p:txBody>
      </p:sp>
      <p:sp>
        <p:nvSpPr>
          <p:cNvPr id="3" name="Rectangle 2">
            <a:extLst>
              <a:ext uri="{FF2B5EF4-FFF2-40B4-BE49-F238E27FC236}">
                <a16:creationId xmlns:a16="http://schemas.microsoft.com/office/drawing/2014/main" id="{52AF0F45-C23A-A53D-5C54-9BFADCE91F61}"/>
              </a:ext>
            </a:extLst>
          </p:cNvPr>
          <p:cNvSpPr/>
          <p:nvPr/>
        </p:nvSpPr>
        <p:spPr>
          <a:xfrm>
            <a:off x="2603327" y="2653506"/>
            <a:ext cx="1685077" cy="592278"/>
          </a:xfrm>
          <a:prstGeom prst="rect">
            <a:avLst/>
          </a:prstGeom>
        </p:spPr>
        <p:txBody>
          <a:bodyPr wrap="none">
            <a:spAutoFit/>
          </a:bodyPr>
          <a:lstStyle/>
          <a:p>
            <a:pPr algn="ctr"/>
            <a:r>
              <a:rPr lang="en-US" dirty="0"/>
              <a:t>Opaque</a:t>
            </a:r>
            <a:br>
              <a:rPr lang="en-US" dirty="0"/>
            </a:br>
            <a:r>
              <a:rPr lang="en-US" dirty="0" err="1"/>
              <a:t>ConnectionID</a:t>
            </a:r>
            <a:endParaRPr lang="en-US" dirty="0"/>
          </a:p>
        </p:txBody>
      </p:sp>
      <p:sp>
        <p:nvSpPr>
          <p:cNvPr id="19" name="Rectangle 18">
            <a:extLst>
              <a:ext uri="{FF2B5EF4-FFF2-40B4-BE49-F238E27FC236}">
                <a16:creationId xmlns:a16="http://schemas.microsoft.com/office/drawing/2014/main" id="{9D02A3D6-E1A3-23C4-C8C9-60B102BC9E16}"/>
              </a:ext>
            </a:extLst>
          </p:cNvPr>
          <p:cNvSpPr/>
          <p:nvPr/>
        </p:nvSpPr>
        <p:spPr bwMode="auto">
          <a:xfrm>
            <a:off x="6903706" y="3511977"/>
            <a:ext cx="2471417"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0" name="Rectangle 19">
            <a:extLst>
              <a:ext uri="{FF2B5EF4-FFF2-40B4-BE49-F238E27FC236}">
                <a16:creationId xmlns:a16="http://schemas.microsoft.com/office/drawing/2014/main" id="{22665A03-DAD4-7D81-1ABB-44B923304B7E}"/>
              </a:ext>
            </a:extLst>
          </p:cNvPr>
          <p:cNvSpPr/>
          <p:nvPr/>
        </p:nvSpPr>
        <p:spPr bwMode="auto">
          <a:xfrm>
            <a:off x="6903707" y="3042789"/>
            <a:ext cx="1160044" cy="452037"/>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TCP</a:t>
            </a:r>
          </a:p>
        </p:txBody>
      </p:sp>
      <p:sp>
        <p:nvSpPr>
          <p:cNvPr id="22" name="Rectangle 21">
            <a:extLst>
              <a:ext uri="{FF2B5EF4-FFF2-40B4-BE49-F238E27FC236}">
                <a16:creationId xmlns:a16="http://schemas.microsoft.com/office/drawing/2014/main" id="{6A4235F0-43E4-665A-69E8-162EDE39AFC4}"/>
              </a:ext>
            </a:extLst>
          </p:cNvPr>
          <p:cNvSpPr/>
          <p:nvPr/>
        </p:nvSpPr>
        <p:spPr bwMode="auto">
          <a:xfrm>
            <a:off x="6903707" y="2009946"/>
            <a:ext cx="1122693" cy="954503"/>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TLS</a:t>
            </a:r>
          </a:p>
        </p:txBody>
      </p:sp>
      <p:sp>
        <p:nvSpPr>
          <p:cNvPr id="23" name="Rectangle 22">
            <a:extLst>
              <a:ext uri="{FF2B5EF4-FFF2-40B4-BE49-F238E27FC236}">
                <a16:creationId xmlns:a16="http://schemas.microsoft.com/office/drawing/2014/main" id="{66EF4DBA-F461-9F67-F9BC-9C9448085897}"/>
              </a:ext>
            </a:extLst>
          </p:cNvPr>
          <p:cNvSpPr/>
          <p:nvPr/>
        </p:nvSpPr>
        <p:spPr bwMode="auto">
          <a:xfrm>
            <a:off x="8183824" y="3032775"/>
            <a:ext cx="1160044" cy="426309"/>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UDP</a:t>
            </a:r>
          </a:p>
        </p:txBody>
      </p:sp>
      <p:sp>
        <p:nvSpPr>
          <p:cNvPr id="24" name="Rectangle 23">
            <a:extLst>
              <a:ext uri="{FF2B5EF4-FFF2-40B4-BE49-F238E27FC236}">
                <a16:creationId xmlns:a16="http://schemas.microsoft.com/office/drawing/2014/main" id="{932EF19B-E459-202A-02C9-2AC3505DE9AF}"/>
              </a:ext>
            </a:extLst>
          </p:cNvPr>
          <p:cNvSpPr/>
          <p:nvPr/>
        </p:nvSpPr>
        <p:spPr bwMode="auto">
          <a:xfrm>
            <a:off x="8183824" y="2028538"/>
            <a:ext cx="1160044" cy="951343"/>
          </a:xfrm>
          <a:prstGeom prst="rect">
            <a:avLst/>
          </a:prstGeom>
          <a:solidFill>
            <a:schemeClr val="accent4">
              <a:lumMod val="40000"/>
              <a:lumOff val="60000"/>
            </a:schemeClr>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QUIC</a:t>
            </a:r>
            <a:br>
              <a:rPr kumimoji="0" lang="en-US" sz="2000" b="0" i="0" u="none" strike="noStrike" cap="none" normalizeH="0" baseline="0" dirty="0">
                <a:ln>
                  <a:noFill/>
                </a:ln>
                <a:solidFill>
                  <a:schemeClr val="tx1"/>
                </a:solidFill>
                <a:effectLst/>
                <a:latin typeface="+mn-lt"/>
                <a:ea typeface="ＭＳ Ｐゴシック" charset="0"/>
              </a:rPr>
            </a:br>
            <a:endParaRPr kumimoji="0" lang="en-US" sz="1600" b="0" i="0" u="none" strike="noStrike" cap="none" normalizeH="0" baseline="0" dirty="0">
              <a:ln>
                <a:noFill/>
              </a:ln>
              <a:solidFill>
                <a:schemeClr val="tx1"/>
              </a:solidFill>
              <a:effectLst/>
              <a:latin typeface="+mn-lt"/>
              <a:ea typeface="ＭＳ Ｐゴシック" charset="0"/>
            </a:endParaRPr>
          </a:p>
        </p:txBody>
      </p:sp>
      <p:sp>
        <p:nvSpPr>
          <p:cNvPr id="25" name="Rectangle 24">
            <a:extLst>
              <a:ext uri="{FF2B5EF4-FFF2-40B4-BE49-F238E27FC236}">
                <a16:creationId xmlns:a16="http://schemas.microsoft.com/office/drawing/2014/main" id="{38190143-6B5D-E919-7E92-F23808669016}"/>
              </a:ext>
            </a:extLst>
          </p:cNvPr>
          <p:cNvSpPr/>
          <p:nvPr/>
        </p:nvSpPr>
        <p:spPr bwMode="auto">
          <a:xfrm>
            <a:off x="8280806" y="2468629"/>
            <a:ext cx="972757" cy="426309"/>
          </a:xfrm>
          <a:prstGeom prst="rect">
            <a:avLst/>
          </a:prstGeom>
          <a:solidFill>
            <a:schemeClr val="tx1"/>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TLS</a:t>
            </a:r>
          </a:p>
        </p:txBody>
      </p:sp>
      <p:sp>
        <p:nvSpPr>
          <p:cNvPr id="6" name="Left Brace 5">
            <a:extLst>
              <a:ext uri="{FF2B5EF4-FFF2-40B4-BE49-F238E27FC236}">
                <a16:creationId xmlns:a16="http://schemas.microsoft.com/office/drawing/2014/main" id="{7AF44609-3170-A3DF-A9DA-834C77321FD5}"/>
              </a:ext>
            </a:extLst>
          </p:cNvPr>
          <p:cNvSpPr/>
          <p:nvPr/>
        </p:nvSpPr>
        <p:spPr>
          <a:xfrm>
            <a:off x="6425124" y="3117286"/>
            <a:ext cx="353896" cy="1065926"/>
          </a:xfrm>
          <a:prstGeom prst="leftBrace">
            <a:avLst>
              <a:gd name="adj1" fmla="val 30367"/>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Left Brace 27">
            <a:extLst>
              <a:ext uri="{FF2B5EF4-FFF2-40B4-BE49-F238E27FC236}">
                <a16:creationId xmlns:a16="http://schemas.microsoft.com/office/drawing/2014/main" id="{2DDEF22A-767A-E118-4948-B6D80B58D890}"/>
              </a:ext>
            </a:extLst>
          </p:cNvPr>
          <p:cNvSpPr/>
          <p:nvPr/>
        </p:nvSpPr>
        <p:spPr>
          <a:xfrm>
            <a:off x="6409892" y="1348723"/>
            <a:ext cx="353896" cy="1694065"/>
          </a:xfrm>
          <a:prstGeom prst="leftBrace">
            <a:avLst>
              <a:gd name="adj1" fmla="val 30367"/>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Rectangle 28">
            <a:extLst>
              <a:ext uri="{FF2B5EF4-FFF2-40B4-BE49-F238E27FC236}">
                <a16:creationId xmlns:a16="http://schemas.microsoft.com/office/drawing/2014/main" id="{C1353889-BA06-E04D-88D0-44361F68874F}"/>
              </a:ext>
            </a:extLst>
          </p:cNvPr>
          <p:cNvSpPr/>
          <p:nvPr/>
        </p:nvSpPr>
        <p:spPr>
          <a:xfrm rot="16200000">
            <a:off x="5333376" y="3298735"/>
            <a:ext cx="1300356" cy="841577"/>
          </a:xfrm>
          <a:prstGeom prst="rect">
            <a:avLst/>
          </a:prstGeom>
        </p:spPr>
        <p:txBody>
          <a:bodyPr wrap="none">
            <a:spAutoFit/>
          </a:bodyPr>
          <a:lstStyle/>
          <a:p>
            <a:pPr algn="ctr"/>
            <a:r>
              <a:rPr lang="en-US" dirty="0"/>
              <a:t>Hardware</a:t>
            </a:r>
            <a:br>
              <a:rPr lang="en-US" dirty="0"/>
            </a:br>
            <a:r>
              <a:rPr lang="en-US" dirty="0"/>
              <a:t>OS Kernel</a:t>
            </a:r>
            <a:br>
              <a:rPr lang="en-US" dirty="0"/>
            </a:br>
            <a:r>
              <a:rPr lang="en-US" dirty="0"/>
              <a:t> Space</a:t>
            </a:r>
          </a:p>
        </p:txBody>
      </p:sp>
      <p:sp>
        <p:nvSpPr>
          <p:cNvPr id="30" name="Rectangle 29">
            <a:extLst>
              <a:ext uri="{FF2B5EF4-FFF2-40B4-BE49-F238E27FC236}">
                <a16:creationId xmlns:a16="http://schemas.microsoft.com/office/drawing/2014/main" id="{D8414C5A-3EAB-2695-B3CF-6EB240B329FE}"/>
              </a:ext>
            </a:extLst>
          </p:cNvPr>
          <p:cNvSpPr/>
          <p:nvPr/>
        </p:nvSpPr>
        <p:spPr>
          <a:xfrm rot="16200000">
            <a:off x="5496864" y="2042916"/>
            <a:ext cx="1095172" cy="592278"/>
          </a:xfrm>
          <a:prstGeom prst="rect">
            <a:avLst/>
          </a:prstGeom>
        </p:spPr>
        <p:txBody>
          <a:bodyPr wrap="none">
            <a:spAutoFit/>
          </a:bodyPr>
          <a:lstStyle/>
          <a:p>
            <a:pPr algn="ctr"/>
            <a:r>
              <a:rPr lang="en-US" dirty="0"/>
              <a:t>OS User</a:t>
            </a:r>
            <a:br>
              <a:rPr lang="en-US" dirty="0"/>
            </a:br>
            <a:r>
              <a:rPr lang="en-US" dirty="0"/>
              <a:t>Space</a:t>
            </a:r>
          </a:p>
        </p:txBody>
      </p:sp>
      <p:sp>
        <p:nvSpPr>
          <p:cNvPr id="32" name="Rectangle 31">
            <a:extLst>
              <a:ext uri="{FF2B5EF4-FFF2-40B4-BE49-F238E27FC236}">
                <a16:creationId xmlns:a16="http://schemas.microsoft.com/office/drawing/2014/main" id="{1448FE61-490B-66A8-A13D-B7BBD66C8A37}"/>
              </a:ext>
            </a:extLst>
          </p:cNvPr>
          <p:cNvSpPr/>
          <p:nvPr/>
        </p:nvSpPr>
        <p:spPr bwMode="auto">
          <a:xfrm>
            <a:off x="10140829" y="3229992"/>
            <a:ext cx="1649389" cy="670368"/>
          </a:xfrm>
          <a:prstGeom prst="rect">
            <a:avLst/>
          </a:prstGeom>
          <a:solidFill>
            <a:schemeClr val="accent4">
              <a:lumMod val="40000"/>
              <a:lumOff val="60000"/>
            </a:schemeClr>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QUIC</a:t>
            </a:r>
            <a:br>
              <a:rPr kumimoji="0" lang="en-US" sz="2000" b="0" i="0" u="none" strike="noStrike" cap="none" normalizeH="0" baseline="0" dirty="0">
                <a:ln>
                  <a:noFill/>
                </a:ln>
                <a:solidFill>
                  <a:schemeClr val="tx1"/>
                </a:solidFill>
                <a:effectLst/>
                <a:latin typeface="+mn-lt"/>
                <a:ea typeface="ＭＳ Ｐゴシック" charset="0"/>
              </a:rPr>
            </a:br>
            <a:r>
              <a:rPr kumimoji="0" lang="en-US" sz="1600" b="0" i="0" u="none" strike="noStrike" cap="none" normalizeH="0" baseline="0" dirty="0">
                <a:ln>
                  <a:noFill/>
                </a:ln>
                <a:solidFill>
                  <a:schemeClr val="tx1"/>
                </a:solidFill>
                <a:effectLst/>
                <a:latin typeface="+mn-lt"/>
                <a:ea typeface="ＭＳ Ｐゴシック" charset="0"/>
              </a:rPr>
              <a:t>Custom</a:t>
            </a:r>
          </a:p>
        </p:txBody>
      </p:sp>
      <p:sp>
        <p:nvSpPr>
          <p:cNvPr id="33" name="Rectangle 32">
            <a:extLst>
              <a:ext uri="{FF2B5EF4-FFF2-40B4-BE49-F238E27FC236}">
                <a16:creationId xmlns:a16="http://schemas.microsoft.com/office/drawing/2014/main" id="{8F7D6488-B5D3-A9C4-F81B-0D737D614417}"/>
              </a:ext>
            </a:extLst>
          </p:cNvPr>
          <p:cNvSpPr/>
          <p:nvPr/>
        </p:nvSpPr>
        <p:spPr bwMode="auto">
          <a:xfrm>
            <a:off x="10140829" y="3924220"/>
            <a:ext cx="1649389" cy="344153"/>
          </a:xfrm>
          <a:prstGeom prst="rect">
            <a:avLst/>
          </a:prstGeom>
          <a:solidFill>
            <a:srgbClr val="FFFF00"/>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b="0" dirty="0">
                <a:latin typeface="+mn-lt"/>
                <a:ea typeface="ＭＳ Ｐゴシック" charset="0"/>
              </a:rPr>
              <a:t>standard </a:t>
            </a:r>
            <a:br>
              <a:rPr lang="en-US" sz="1200" b="0" dirty="0">
                <a:latin typeface="+mn-lt"/>
                <a:ea typeface="ＭＳ Ｐゴシック" charset="0"/>
              </a:rPr>
            </a:br>
            <a:r>
              <a:rPr lang="en-US" sz="1200" b="0" dirty="0">
                <a:latin typeface="+mn-lt"/>
                <a:ea typeface="ＭＳ Ｐゴシック" charset="0"/>
              </a:rPr>
              <a:t>interface</a:t>
            </a:r>
            <a:endParaRPr kumimoji="0" lang="en-US" sz="1200" b="0" i="0" u="none" strike="noStrike" cap="none" normalizeH="0" baseline="0" dirty="0">
              <a:ln>
                <a:noFill/>
              </a:ln>
              <a:solidFill>
                <a:schemeClr val="tx1"/>
              </a:solidFill>
              <a:effectLst/>
              <a:latin typeface="+mn-lt"/>
              <a:ea typeface="ＭＳ Ｐゴシック" charset="0"/>
            </a:endParaRPr>
          </a:p>
        </p:txBody>
      </p:sp>
      <p:sp>
        <p:nvSpPr>
          <p:cNvPr id="34" name="Rectangle 33">
            <a:extLst>
              <a:ext uri="{FF2B5EF4-FFF2-40B4-BE49-F238E27FC236}">
                <a16:creationId xmlns:a16="http://schemas.microsoft.com/office/drawing/2014/main" id="{DCBDDBD1-4F07-4EB2-0C5D-0033F7E791AB}"/>
              </a:ext>
            </a:extLst>
          </p:cNvPr>
          <p:cNvSpPr/>
          <p:nvPr/>
        </p:nvSpPr>
        <p:spPr bwMode="auto">
          <a:xfrm>
            <a:off x="10140829" y="2899536"/>
            <a:ext cx="1649389" cy="344153"/>
          </a:xfrm>
          <a:prstGeom prst="rect">
            <a:avLst/>
          </a:prstGeom>
          <a:solidFill>
            <a:srgbClr val="FFFF00"/>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b="0" dirty="0">
                <a:latin typeface="+mn-lt"/>
                <a:ea typeface="ＭＳ Ｐゴシック" charset="0"/>
              </a:rPr>
              <a:t>standard </a:t>
            </a:r>
            <a:br>
              <a:rPr lang="en-US" sz="1200" b="0" dirty="0">
                <a:latin typeface="+mn-lt"/>
                <a:ea typeface="ＭＳ Ｐゴシック" charset="0"/>
              </a:rPr>
            </a:br>
            <a:r>
              <a:rPr lang="en-US" sz="1200" b="0" dirty="0">
                <a:latin typeface="+mn-lt"/>
                <a:ea typeface="ＭＳ Ｐゴシック" charset="0"/>
              </a:rPr>
              <a:t>interface</a:t>
            </a:r>
            <a:endParaRPr kumimoji="0" lang="en-US" sz="1200" b="0" i="0" u="none" strike="noStrike" cap="none" normalizeH="0" baseline="0" dirty="0">
              <a:ln>
                <a:noFill/>
              </a:ln>
              <a:solidFill>
                <a:schemeClr val="tx1"/>
              </a:solidFill>
              <a:effectLst/>
              <a:latin typeface="+mn-lt"/>
              <a:ea typeface="ＭＳ Ｐゴシック" charset="0"/>
            </a:endParaRPr>
          </a:p>
        </p:txBody>
      </p:sp>
      <p:sp>
        <p:nvSpPr>
          <p:cNvPr id="35" name="Rectangle 34">
            <a:extLst>
              <a:ext uri="{FF2B5EF4-FFF2-40B4-BE49-F238E27FC236}">
                <a16:creationId xmlns:a16="http://schemas.microsoft.com/office/drawing/2014/main" id="{46DC9900-B8A4-B3F3-4EFC-40D10B974BED}"/>
              </a:ext>
            </a:extLst>
          </p:cNvPr>
          <p:cNvSpPr/>
          <p:nvPr/>
        </p:nvSpPr>
        <p:spPr bwMode="auto">
          <a:xfrm>
            <a:off x="10140829" y="1751543"/>
            <a:ext cx="1649389" cy="670368"/>
          </a:xfrm>
          <a:prstGeom prst="rect">
            <a:avLst/>
          </a:prstGeom>
          <a:solidFill>
            <a:schemeClr val="accent3">
              <a:lumMod val="40000"/>
              <a:lumOff val="60000"/>
            </a:schemeClr>
          </a:solidFill>
          <a:ln w="9525" cap="flat" cmpd="sng" algn="ctr">
            <a:solidFill>
              <a:srgbClr val="92D05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HTTP</a:t>
            </a:r>
            <a:br>
              <a:rPr kumimoji="0" lang="en-US" sz="2000" b="0" i="0" u="none" strike="noStrike" cap="none" normalizeH="0" baseline="0" dirty="0">
                <a:ln>
                  <a:noFill/>
                </a:ln>
                <a:solidFill>
                  <a:schemeClr val="tx1"/>
                </a:solidFill>
                <a:effectLst/>
                <a:latin typeface="+mn-lt"/>
                <a:ea typeface="ＭＳ Ｐゴシック" charset="0"/>
              </a:rPr>
            </a:br>
            <a:r>
              <a:rPr kumimoji="0" lang="en-US" sz="1600" b="0" i="0" u="none" strike="noStrike" cap="none" normalizeH="0" baseline="0" dirty="0">
                <a:ln>
                  <a:noFill/>
                </a:ln>
                <a:solidFill>
                  <a:schemeClr val="tx1"/>
                </a:solidFill>
                <a:effectLst/>
                <a:latin typeface="+mn-lt"/>
                <a:ea typeface="ＭＳ Ｐゴシック" charset="0"/>
              </a:rPr>
              <a:t>Custom</a:t>
            </a:r>
          </a:p>
        </p:txBody>
      </p:sp>
      <p:sp>
        <p:nvSpPr>
          <p:cNvPr id="36" name="Rectangle 35">
            <a:extLst>
              <a:ext uri="{FF2B5EF4-FFF2-40B4-BE49-F238E27FC236}">
                <a16:creationId xmlns:a16="http://schemas.microsoft.com/office/drawing/2014/main" id="{C289911F-5959-E743-D98F-B0E2544BA448}"/>
              </a:ext>
            </a:extLst>
          </p:cNvPr>
          <p:cNvSpPr/>
          <p:nvPr/>
        </p:nvSpPr>
        <p:spPr bwMode="auto">
          <a:xfrm>
            <a:off x="10140829" y="2445771"/>
            <a:ext cx="1649389" cy="344153"/>
          </a:xfrm>
          <a:prstGeom prst="rect">
            <a:avLst/>
          </a:prstGeom>
          <a:solidFill>
            <a:srgbClr val="FFFF00"/>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b="0" dirty="0">
                <a:latin typeface="+mn-lt"/>
                <a:ea typeface="ＭＳ Ｐゴシック" charset="0"/>
              </a:rPr>
              <a:t>standard </a:t>
            </a:r>
            <a:br>
              <a:rPr lang="en-US" sz="1200" b="0" dirty="0">
                <a:latin typeface="+mn-lt"/>
                <a:ea typeface="ＭＳ Ｐゴシック" charset="0"/>
              </a:rPr>
            </a:br>
            <a:r>
              <a:rPr lang="en-US" sz="1200" b="0" dirty="0">
                <a:latin typeface="+mn-lt"/>
                <a:ea typeface="ＭＳ Ｐゴシック" charset="0"/>
              </a:rPr>
              <a:t>interface</a:t>
            </a:r>
            <a:endParaRPr kumimoji="0" lang="en-US" sz="1200" b="0" i="0" u="none" strike="noStrike" cap="none" normalizeH="0" baseline="0" dirty="0">
              <a:ln>
                <a:noFill/>
              </a:ln>
              <a:solidFill>
                <a:schemeClr val="tx1"/>
              </a:solidFill>
              <a:effectLst/>
              <a:latin typeface="+mn-lt"/>
              <a:ea typeface="ＭＳ Ｐゴシック" charset="0"/>
            </a:endParaRPr>
          </a:p>
        </p:txBody>
      </p:sp>
      <p:sp>
        <p:nvSpPr>
          <p:cNvPr id="37" name="Rectangle 36">
            <a:extLst>
              <a:ext uri="{FF2B5EF4-FFF2-40B4-BE49-F238E27FC236}">
                <a16:creationId xmlns:a16="http://schemas.microsoft.com/office/drawing/2014/main" id="{BE31C198-586F-54F5-5895-94020D2A61E8}"/>
              </a:ext>
            </a:extLst>
          </p:cNvPr>
          <p:cNvSpPr/>
          <p:nvPr/>
        </p:nvSpPr>
        <p:spPr bwMode="auto">
          <a:xfrm>
            <a:off x="10140829" y="1421087"/>
            <a:ext cx="1649389" cy="344153"/>
          </a:xfrm>
          <a:prstGeom prst="rect">
            <a:avLst/>
          </a:prstGeom>
          <a:solidFill>
            <a:srgbClr val="FFFF00"/>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b="0" dirty="0">
                <a:latin typeface="+mn-lt"/>
                <a:ea typeface="ＭＳ Ｐゴシック" charset="0"/>
              </a:rPr>
              <a:t>standard </a:t>
            </a:r>
            <a:br>
              <a:rPr lang="en-US" sz="1200" b="0" dirty="0">
                <a:latin typeface="+mn-lt"/>
                <a:ea typeface="ＭＳ Ｐゴシック" charset="0"/>
              </a:rPr>
            </a:br>
            <a:r>
              <a:rPr lang="en-US" sz="1200" b="0" dirty="0">
                <a:latin typeface="+mn-lt"/>
                <a:ea typeface="ＭＳ Ｐゴシック" charset="0"/>
              </a:rPr>
              <a:t>interface</a:t>
            </a:r>
            <a:endParaRPr kumimoji="0" lang="en-US" sz="1200" b="0" i="0" u="none" strike="noStrike" cap="none" normalizeH="0" baseline="0" dirty="0">
              <a:ln>
                <a:noFill/>
              </a:ln>
              <a:solidFill>
                <a:schemeClr val="tx1"/>
              </a:solidFill>
              <a:effectLst/>
              <a:latin typeface="+mn-lt"/>
              <a:ea typeface="ＭＳ Ｐゴシック" charset="0"/>
            </a:endParaRPr>
          </a:p>
        </p:txBody>
      </p:sp>
      <p:sp>
        <p:nvSpPr>
          <p:cNvPr id="38" name="Rectangle 37">
            <a:extLst>
              <a:ext uri="{FF2B5EF4-FFF2-40B4-BE49-F238E27FC236}">
                <a16:creationId xmlns:a16="http://schemas.microsoft.com/office/drawing/2014/main" id="{0D95B45B-63A1-D112-7281-74ABEEDB3EC4}"/>
              </a:ext>
            </a:extLst>
          </p:cNvPr>
          <p:cNvSpPr/>
          <p:nvPr/>
        </p:nvSpPr>
        <p:spPr bwMode="auto">
          <a:xfrm>
            <a:off x="10141305" y="2794078"/>
            <a:ext cx="1649389" cy="91008"/>
          </a:xfrm>
          <a:prstGeom prst="rect">
            <a:avLst/>
          </a:prstGeom>
          <a:solidFill>
            <a:schemeClr val="tx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b="0" dirty="0">
                <a:solidFill>
                  <a:srgbClr val="FFFF00"/>
                </a:solidFill>
                <a:latin typeface="+mn-lt"/>
                <a:ea typeface="ＭＳ Ｐゴシック" charset="0"/>
              </a:rPr>
              <a:t> </a:t>
            </a:r>
            <a:endParaRPr kumimoji="0" lang="en-US" sz="1200" b="0" i="0" u="none" strike="noStrike" cap="none" normalizeH="0" baseline="0" dirty="0">
              <a:ln>
                <a:noFill/>
              </a:ln>
              <a:solidFill>
                <a:srgbClr val="FFFF00"/>
              </a:solidFill>
              <a:effectLst/>
              <a:latin typeface="+mn-lt"/>
              <a:ea typeface="ＭＳ Ｐゴシック" charset="0"/>
            </a:endParaRPr>
          </a:p>
        </p:txBody>
      </p:sp>
      <p:sp>
        <p:nvSpPr>
          <p:cNvPr id="39" name="Rectangle 38">
            <a:extLst>
              <a:ext uri="{FF2B5EF4-FFF2-40B4-BE49-F238E27FC236}">
                <a16:creationId xmlns:a16="http://schemas.microsoft.com/office/drawing/2014/main" id="{D3418219-1B52-4E18-C354-99066CA9106D}"/>
              </a:ext>
            </a:extLst>
          </p:cNvPr>
          <p:cNvSpPr/>
          <p:nvPr/>
        </p:nvSpPr>
        <p:spPr bwMode="auto">
          <a:xfrm>
            <a:off x="6903706" y="1226055"/>
            <a:ext cx="2471417" cy="698948"/>
          </a:xfrm>
          <a:prstGeom prst="rect">
            <a:avLst/>
          </a:prstGeom>
          <a:solidFill>
            <a:schemeClr val="accent3">
              <a:lumMod val="40000"/>
              <a:lumOff val="60000"/>
            </a:schemeClr>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a:t>
            </a:r>
          </a:p>
        </p:txBody>
      </p:sp>
      <p:cxnSp>
        <p:nvCxnSpPr>
          <p:cNvPr id="14" name="Straight Connector 13">
            <a:extLst>
              <a:ext uri="{FF2B5EF4-FFF2-40B4-BE49-F238E27FC236}">
                <a16:creationId xmlns:a16="http://schemas.microsoft.com/office/drawing/2014/main" id="{55A1D84B-212E-E43C-441C-A20180340027}"/>
              </a:ext>
            </a:extLst>
          </p:cNvPr>
          <p:cNvCxnSpPr/>
          <p:nvPr/>
        </p:nvCxnSpPr>
        <p:spPr>
          <a:xfrm>
            <a:off x="9440850" y="1226055"/>
            <a:ext cx="668724" cy="231446"/>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321F717-415C-EF95-B43C-0C1FCE54796C}"/>
              </a:ext>
            </a:extLst>
          </p:cNvPr>
          <p:cNvCxnSpPr>
            <a:cxnSpLocks/>
          </p:cNvCxnSpPr>
          <p:nvPr/>
        </p:nvCxnSpPr>
        <p:spPr>
          <a:xfrm>
            <a:off x="9350321" y="2990163"/>
            <a:ext cx="759253" cy="1305674"/>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12310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21</a:t>
            </a:fld>
            <a:endParaRPr lang="en-US" dirty="0"/>
          </a:p>
        </p:txBody>
      </p:sp>
      <p:sp>
        <p:nvSpPr>
          <p:cNvPr id="680962" name="Rectangle 2"/>
          <p:cNvSpPr>
            <a:spLocks noGrp="1" noChangeArrowheads="1"/>
          </p:cNvSpPr>
          <p:nvPr>
            <p:ph type="title"/>
          </p:nvPr>
        </p:nvSpPr>
        <p:spPr>
          <a:xfrm>
            <a:off x="75156" y="162301"/>
            <a:ext cx="12054214" cy="698948"/>
          </a:xfrm>
        </p:spPr>
        <p:txBody>
          <a:bodyPr/>
          <a:lstStyle/>
          <a:p>
            <a:r>
              <a:rPr lang="en-US" dirty="0"/>
              <a:t>HTTP3 does have some architectural challenges</a:t>
            </a:r>
          </a:p>
        </p:txBody>
      </p:sp>
      <p:sp>
        <p:nvSpPr>
          <p:cNvPr id="21" name="Rectangle 20">
            <a:extLst>
              <a:ext uri="{FF2B5EF4-FFF2-40B4-BE49-F238E27FC236}">
                <a16:creationId xmlns:a16="http://schemas.microsoft.com/office/drawing/2014/main" id="{8883A59D-CAE0-BA04-5C5A-68423F5EFCE3}"/>
              </a:ext>
            </a:extLst>
          </p:cNvPr>
          <p:cNvSpPr/>
          <p:nvPr/>
        </p:nvSpPr>
        <p:spPr>
          <a:xfrm>
            <a:off x="180736" y="3462308"/>
            <a:ext cx="11880288" cy="3334567"/>
          </a:xfrm>
          <a:prstGeom prst="rect">
            <a:avLst/>
          </a:prstGeom>
        </p:spPr>
        <p:txBody>
          <a:bodyPr wrap="square">
            <a:spAutoFit/>
          </a:bodyPr>
          <a:lstStyle/>
          <a:p>
            <a:r>
              <a:rPr lang="en-US" dirty="0"/>
              <a:t>The internet has many intermediary components (routers/switches), owned by different parties, and built by different vendors. These components are very well optimized to support HTTP over TCP</a:t>
            </a:r>
          </a:p>
          <a:p>
            <a:endParaRPr lang="en-US" dirty="0"/>
          </a:p>
          <a:p>
            <a:r>
              <a:rPr lang="en-US" dirty="0"/>
              <a:t>The ability to upgrade and change components is easier at the edges, and harder in the middle</a:t>
            </a:r>
          </a:p>
          <a:p>
            <a:endParaRPr lang="en-US" dirty="0"/>
          </a:p>
          <a:p>
            <a:r>
              <a:rPr lang="en-US" dirty="0"/>
              <a:t>UDP itself also poses some challenges for HTTP3.  First port 443 (https) is often enforced by firewalls that it must be over TCP.  </a:t>
            </a:r>
          </a:p>
          <a:p>
            <a:endParaRPr lang="en-US" dirty="0"/>
          </a:p>
          <a:p>
            <a:r>
              <a:rPr lang="en-US" dirty="0"/>
              <a:t>The HTTP3 protocol standard currently states to initiate a connection, reach the server initially over HTTP2, and it </a:t>
            </a:r>
            <a:r>
              <a:rPr lang="en-US" dirty="0" err="1"/>
              <a:t>wil</a:t>
            </a:r>
            <a:r>
              <a:rPr lang="en-US" dirty="0"/>
              <a:t> respond with a header </a:t>
            </a:r>
            <a:r>
              <a:rPr lang="en-US" dirty="0">
                <a:solidFill>
                  <a:srgbClr val="0432FF"/>
                </a:solidFill>
                <a:latin typeface="Courier" pitchFamily="2" charset="0"/>
              </a:rPr>
              <a:t>Alt-Svc: h3=”:&lt;port#&gt;”, </a:t>
            </a:r>
            <a:r>
              <a:rPr lang="en-US" dirty="0"/>
              <a:t>most enterprise lock down ports in firewalls</a:t>
            </a:r>
          </a:p>
          <a:p>
            <a:endParaRPr lang="en-US" dirty="0"/>
          </a:p>
          <a:p>
            <a:r>
              <a:rPr lang="en-US" dirty="0"/>
              <a:t>The industry has developed a lot of smart tooling for security that is </a:t>
            </a:r>
            <a:r>
              <a:rPr lang="en-US" dirty="0" err="1"/>
              <a:t>tcp</a:t>
            </a:r>
            <a:r>
              <a:rPr lang="en-US" dirty="0"/>
              <a:t> and http aware, encrypted traffic over UDP hitting a firewall looks a lot like a DDOS attack </a:t>
            </a:r>
          </a:p>
        </p:txBody>
      </p:sp>
      <p:sp>
        <p:nvSpPr>
          <p:cNvPr id="8" name="Rectangle 7">
            <a:extLst>
              <a:ext uri="{FF2B5EF4-FFF2-40B4-BE49-F238E27FC236}">
                <a16:creationId xmlns:a16="http://schemas.microsoft.com/office/drawing/2014/main" id="{3DEE9A34-C42F-9E7B-3DE9-715F0E899299}"/>
              </a:ext>
            </a:extLst>
          </p:cNvPr>
          <p:cNvSpPr/>
          <p:nvPr/>
        </p:nvSpPr>
        <p:spPr bwMode="auto">
          <a:xfrm>
            <a:off x="10917741" y="1806795"/>
            <a:ext cx="1143283" cy="1080655"/>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Target</a:t>
            </a:r>
            <a:br>
              <a:rPr lang="en-US" sz="2400" b="0" dirty="0">
                <a:latin typeface="+mn-lt"/>
                <a:ea typeface="ＭＳ Ｐゴシック" charset="0"/>
              </a:rPr>
            </a:br>
            <a:r>
              <a:rPr lang="en-US" sz="2400" b="0" dirty="0">
                <a:latin typeface="+mn-lt"/>
                <a:ea typeface="ＭＳ Ｐゴシック" charset="0"/>
              </a:rPr>
              <a:t>API</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37" name="Rectangle 36">
            <a:extLst>
              <a:ext uri="{FF2B5EF4-FFF2-40B4-BE49-F238E27FC236}">
                <a16:creationId xmlns:a16="http://schemas.microsoft.com/office/drawing/2014/main" id="{BE31C198-586F-54F5-5895-94020D2A61E8}"/>
              </a:ext>
            </a:extLst>
          </p:cNvPr>
          <p:cNvSpPr/>
          <p:nvPr/>
        </p:nvSpPr>
        <p:spPr bwMode="auto">
          <a:xfrm rot="16200000">
            <a:off x="6195777" y="1993016"/>
            <a:ext cx="1891795" cy="344153"/>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solidFill>
                  <a:schemeClr val="bg1"/>
                </a:solidFill>
                <a:latin typeface="+mn-lt"/>
                <a:ea typeface="ＭＳ Ｐゴシック" charset="0"/>
              </a:rPr>
              <a:t>FIREWALL</a:t>
            </a:r>
            <a:endParaRPr kumimoji="0" lang="en-US" sz="1600" i="0" u="none" strike="noStrike" cap="none" normalizeH="0" baseline="0" dirty="0">
              <a:ln>
                <a:noFill/>
              </a:ln>
              <a:solidFill>
                <a:schemeClr val="bg1"/>
              </a:solidFill>
              <a:effectLst/>
              <a:latin typeface="+mn-lt"/>
              <a:ea typeface="ＭＳ Ｐゴシック" charset="0"/>
            </a:endParaRPr>
          </a:p>
        </p:txBody>
      </p:sp>
      <p:sp>
        <p:nvSpPr>
          <p:cNvPr id="40" name="Rectangle 39">
            <a:extLst>
              <a:ext uri="{FF2B5EF4-FFF2-40B4-BE49-F238E27FC236}">
                <a16:creationId xmlns:a16="http://schemas.microsoft.com/office/drawing/2014/main" id="{853E7644-8947-8C9A-8A18-C061A541AB0B}"/>
              </a:ext>
            </a:extLst>
          </p:cNvPr>
          <p:cNvSpPr/>
          <p:nvPr/>
        </p:nvSpPr>
        <p:spPr bwMode="auto">
          <a:xfrm rot="16200000">
            <a:off x="10205337" y="2149426"/>
            <a:ext cx="1080656" cy="344153"/>
          </a:xfrm>
          <a:prstGeom prst="rect">
            <a:avLst/>
          </a:prstGeom>
          <a:solidFill>
            <a:srgbClr val="FFFF00"/>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HTTP3</a:t>
            </a:r>
            <a:endParaRPr kumimoji="0" lang="en-US" sz="1600" i="0" u="none" strike="noStrike" cap="none" normalizeH="0" baseline="0" dirty="0">
              <a:ln>
                <a:noFill/>
              </a:ln>
              <a:solidFill>
                <a:schemeClr val="tx1"/>
              </a:solidFill>
              <a:effectLst/>
              <a:latin typeface="+mn-lt"/>
              <a:ea typeface="ＭＳ Ｐゴシック" charset="0"/>
            </a:endParaRPr>
          </a:p>
        </p:txBody>
      </p:sp>
      <p:sp>
        <p:nvSpPr>
          <p:cNvPr id="41" name="Rectangle 40">
            <a:extLst>
              <a:ext uri="{FF2B5EF4-FFF2-40B4-BE49-F238E27FC236}">
                <a16:creationId xmlns:a16="http://schemas.microsoft.com/office/drawing/2014/main" id="{35D03045-6437-51FD-4799-E0E52E34DE53}"/>
              </a:ext>
            </a:extLst>
          </p:cNvPr>
          <p:cNvSpPr/>
          <p:nvPr/>
        </p:nvSpPr>
        <p:spPr bwMode="auto">
          <a:xfrm rot="16200000">
            <a:off x="9861184" y="2149426"/>
            <a:ext cx="1080656" cy="344153"/>
          </a:xfrm>
          <a:prstGeom prst="rect">
            <a:avLst/>
          </a:prstGeom>
          <a:solidFill>
            <a:schemeClr val="accent3">
              <a:lumMod val="20000"/>
              <a:lumOff val="80000"/>
            </a:schemeClr>
          </a:solidFill>
          <a:ln w="9525" cap="flat" cmpd="sng" algn="ctr">
            <a:solidFill>
              <a:schemeClr val="accent3">
                <a:lumMod val="20000"/>
                <a:lumOff val="8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QUIC</a:t>
            </a:r>
            <a:endParaRPr kumimoji="0" lang="en-US" sz="1600" i="0" u="none" strike="noStrike" cap="none" normalizeH="0" baseline="0" dirty="0">
              <a:ln>
                <a:noFill/>
              </a:ln>
              <a:solidFill>
                <a:schemeClr val="tx1"/>
              </a:solidFill>
              <a:effectLst/>
              <a:latin typeface="+mn-lt"/>
              <a:ea typeface="ＭＳ Ｐゴシック" charset="0"/>
            </a:endParaRPr>
          </a:p>
        </p:txBody>
      </p:sp>
      <p:sp>
        <p:nvSpPr>
          <p:cNvPr id="43" name="Rectangle 42">
            <a:extLst>
              <a:ext uri="{FF2B5EF4-FFF2-40B4-BE49-F238E27FC236}">
                <a16:creationId xmlns:a16="http://schemas.microsoft.com/office/drawing/2014/main" id="{5FC06D22-84D7-0078-FC26-19C2A463A5BE}"/>
              </a:ext>
            </a:extLst>
          </p:cNvPr>
          <p:cNvSpPr/>
          <p:nvPr/>
        </p:nvSpPr>
        <p:spPr bwMode="auto">
          <a:xfrm rot="16200000">
            <a:off x="9517031" y="2149426"/>
            <a:ext cx="1080656" cy="344153"/>
          </a:xfrm>
          <a:prstGeom prst="rect">
            <a:avLst/>
          </a:prstGeom>
          <a:solidFill>
            <a:schemeClr val="accent6">
              <a:lumMod val="40000"/>
              <a:lumOff val="60000"/>
            </a:schemeClr>
          </a:solidFill>
          <a:ln w="9525" cap="flat" cmpd="sng" algn="ctr">
            <a:solidFill>
              <a:schemeClr val="accent6">
                <a:lumMod val="40000"/>
                <a:lumOff val="6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UDP</a:t>
            </a:r>
            <a:endParaRPr kumimoji="0" lang="en-US" sz="1600" i="0" u="none" strike="noStrike" cap="none" normalizeH="0" baseline="0" dirty="0">
              <a:ln>
                <a:noFill/>
              </a:ln>
              <a:solidFill>
                <a:schemeClr val="tx1"/>
              </a:solidFill>
              <a:effectLst/>
              <a:latin typeface="+mn-lt"/>
              <a:ea typeface="ＭＳ Ｐゴシック" charset="0"/>
            </a:endParaRPr>
          </a:p>
        </p:txBody>
      </p:sp>
      <p:sp>
        <p:nvSpPr>
          <p:cNvPr id="44" name="Rectangle 43">
            <a:extLst>
              <a:ext uri="{FF2B5EF4-FFF2-40B4-BE49-F238E27FC236}">
                <a16:creationId xmlns:a16="http://schemas.microsoft.com/office/drawing/2014/main" id="{39EF79A2-09A2-8A3A-1E13-A23F706484D1}"/>
              </a:ext>
            </a:extLst>
          </p:cNvPr>
          <p:cNvSpPr/>
          <p:nvPr/>
        </p:nvSpPr>
        <p:spPr bwMode="auto">
          <a:xfrm rot="16200000">
            <a:off x="1856263" y="2050922"/>
            <a:ext cx="2020361" cy="344153"/>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solidFill>
                  <a:schemeClr val="bg1"/>
                </a:solidFill>
                <a:latin typeface="+mn-lt"/>
                <a:ea typeface="ＭＳ Ｐゴシック" charset="0"/>
              </a:rPr>
              <a:t>FIREWALL</a:t>
            </a:r>
            <a:endParaRPr kumimoji="0" lang="en-US" sz="1600" i="0" u="none" strike="noStrike" cap="none" normalizeH="0" baseline="0" dirty="0">
              <a:ln>
                <a:noFill/>
              </a:ln>
              <a:solidFill>
                <a:schemeClr val="bg1"/>
              </a:solidFill>
              <a:effectLst/>
              <a:latin typeface="+mn-lt"/>
              <a:ea typeface="ＭＳ Ｐゴシック" charset="0"/>
            </a:endParaRPr>
          </a:p>
        </p:txBody>
      </p:sp>
      <p:sp>
        <p:nvSpPr>
          <p:cNvPr id="7" name="Rectangle 6">
            <a:extLst>
              <a:ext uri="{FF2B5EF4-FFF2-40B4-BE49-F238E27FC236}">
                <a16:creationId xmlns:a16="http://schemas.microsoft.com/office/drawing/2014/main" id="{F1223007-311D-BE59-44FE-56FB85581203}"/>
              </a:ext>
            </a:extLst>
          </p:cNvPr>
          <p:cNvSpPr/>
          <p:nvPr/>
        </p:nvSpPr>
        <p:spPr>
          <a:xfrm>
            <a:off x="8570028" y="1047704"/>
            <a:ext cx="2262159" cy="342979"/>
          </a:xfrm>
          <a:prstGeom prst="rect">
            <a:avLst/>
          </a:prstGeom>
        </p:spPr>
        <p:txBody>
          <a:bodyPr wrap="none">
            <a:spAutoFit/>
          </a:bodyPr>
          <a:lstStyle/>
          <a:p>
            <a:pPr algn="ctr"/>
            <a:r>
              <a:rPr lang="en-US" dirty="0"/>
              <a:t>Corporate Network</a:t>
            </a:r>
          </a:p>
        </p:txBody>
      </p:sp>
      <p:sp>
        <p:nvSpPr>
          <p:cNvPr id="45" name="Rectangle 44">
            <a:extLst>
              <a:ext uri="{FF2B5EF4-FFF2-40B4-BE49-F238E27FC236}">
                <a16:creationId xmlns:a16="http://schemas.microsoft.com/office/drawing/2014/main" id="{4A220D1A-7D52-B4C2-7C83-341B09A0FBAE}"/>
              </a:ext>
            </a:extLst>
          </p:cNvPr>
          <p:cNvSpPr/>
          <p:nvPr/>
        </p:nvSpPr>
        <p:spPr>
          <a:xfrm>
            <a:off x="494306" y="1126527"/>
            <a:ext cx="1800494" cy="342979"/>
          </a:xfrm>
          <a:prstGeom prst="rect">
            <a:avLst/>
          </a:prstGeom>
        </p:spPr>
        <p:txBody>
          <a:bodyPr wrap="none">
            <a:spAutoFit/>
          </a:bodyPr>
          <a:lstStyle/>
          <a:p>
            <a:pPr algn="ctr"/>
            <a:r>
              <a:rPr lang="en-US" dirty="0"/>
              <a:t>Client Network</a:t>
            </a:r>
          </a:p>
        </p:txBody>
      </p:sp>
      <p:sp>
        <p:nvSpPr>
          <p:cNvPr id="46" name="Rectangle 45">
            <a:extLst>
              <a:ext uri="{FF2B5EF4-FFF2-40B4-BE49-F238E27FC236}">
                <a16:creationId xmlns:a16="http://schemas.microsoft.com/office/drawing/2014/main" id="{A80AD307-B061-4F76-01E8-6F6F7A72C195}"/>
              </a:ext>
            </a:extLst>
          </p:cNvPr>
          <p:cNvSpPr/>
          <p:nvPr/>
        </p:nvSpPr>
        <p:spPr bwMode="auto">
          <a:xfrm>
            <a:off x="106412" y="1933280"/>
            <a:ext cx="1143283" cy="1080655"/>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API</a:t>
            </a:r>
            <a:br>
              <a:rPr lang="en-US" sz="2400" b="0" dirty="0">
                <a:latin typeface="+mn-lt"/>
                <a:ea typeface="ＭＳ Ｐゴシック" charset="0"/>
              </a:rPr>
            </a:br>
            <a:r>
              <a:rPr lang="en-US" sz="2400" b="0" dirty="0">
                <a:latin typeface="+mn-lt"/>
                <a:ea typeface="ＭＳ Ｐゴシック" charset="0"/>
              </a:rPr>
              <a:t>Client</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47" name="Rectangle 46">
            <a:extLst>
              <a:ext uri="{FF2B5EF4-FFF2-40B4-BE49-F238E27FC236}">
                <a16:creationId xmlns:a16="http://schemas.microsoft.com/office/drawing/2014/main" id="{92A7DC44-CBCD-023D-6D0C-E1CA9083C277}"/>
              </a:ext>
            </a:extLst>
          </p:cNvPr>
          <p:cNvSpPr/>
          <p:nvPr/>
        </p:nvSpPr>
        <p:spPr bwMode="auto">
          <a:xfrm rot="16200000">
            <a:off x="862589" y="2275911"/>
            <a:ext cx="1080656" cy="344153"/>
          </a:xfrm>
          <a:prstGeom prst="rect">
            <a:avLst/>
          </a:prstGeom>
          <a:solidFill>
            <a:srgbClr val="FFFF00"/>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HTTP3</a:t>
            </a:r>
            <a:endParaRPr kumimoji="0" lang="en-US" sz="1600" i="0" u="none" strike="noStrike" cap="none" normalizeH="0" baseline="0" dirty="0">
              <a:ln>
                <a:noFill/>
              </a:ln>
              <a:solidFill>
                <a:schemeClr val="tx1"/>
              </a:solidFill>
              <a:effectLst/>
              <a:latin typeface="+mn-lt"/>
              <a:ea typeface="ＭＳ Ｐゴシック" charset="0"/>
            </a:endParaRPr>
          </a:p>
        </p:txBody>
      </p:sp>
      <p:sp>
        <p:nvSpPr>
          <p:cNvPr id="48" name="Rectangle 47">
            <a:extLst>
              <a:ext uri="{FF2B5EF4-FFF2-40B4-BE49-F238E27FC236}">
                <a16:creationId xmlns:a16="http://schemas.microsoft.com/office/drawing/2014/main" id="{3B8F0243-661E-8EE6-3334-EECB551336B5}"/>
              </a:ext>
            </a:extLst>
          </p:cNvPr>
          <p:cNvSpPr/>
          <p:nvPr/>
        </p:nvSpPr>
        <p:spPr bwMode="auto">
          <a:xfrm rot="16200000">
            <a:off x="1225015" y="2275911"/>
            <a:ext cx="1080656" cy="344153"/>
          </a:xfrm>
          <a:prstGeom prst="rect">
            <a:avLst/>
          </a:prstGeom>
          <a:solidFill>
            <a:schemeClr val="accent3">
              <a:lumMod val="20000"/>
              <a:lumOff val="80000"/>
            </a:schemeClr>
          </a:solidFill>
          <a:ln w="9525" cap="flat" cmpd="sng" algn="ctr">
            <a:solidFill>
              <a:schemeClr val="accent3">
                <a:lumMod val="20000"/>
                <a:lumOff val="8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QUIC</a:t>
            </a:r>
            <a:endParaRPr kumimoji="0" lang="en-US" sz="1600" i="0" u="none" strike="noStrike" cap="none" normalizeH="0" baseline="0" dirty="0">
              <a:ln>
                <a:noFill/>
              </a:ln>
              <a:solidFill>
                <a:schemeClr val="tx1"/>
              </a:solidFill>
              <a:effectLst/>
              <a:latin typeface="+mn-lt"/>
              <a:ea typeface="ＭＳ Ｐゴシック" charset="0"/>
            </a:endParaRPr>
          </a:p>
        </p:txBody>
      </p:sp>
      <p:sp>
        <p:nvSpPr>
          <p:cNvPr id="49" name="Rectangle 48">
            <a:extLst>
              <a:ext uri="{FF2B5EF4-FFF2-40B4-BE49-F238E27FC236}">
                <a16:creationId xmlns:a16="http://schemas.microsoft.com/office/drawing/2014/main" id="{1A467E23-2905-27CD-F5B8-1A91D5B1B104}"/>
              </a:ext>
            </a:extLst>
          </p:cNvPr>
          <p:cNvSpPr/>
          <p:nvPr/>
        </p:nvSpPr>
        <p:spPr bwMode="auto">
          <a:xfrm rot="16200000">
            <a:off x="1587451" y="2275911"/>
            <a:ext cx="1080656" cy="344153"/>
          </a:xfrm>
          <a:prstGeom prst="rect">
            <a:avLst/>
          </a:prstGeom>
          <a:solidFill>
            <a:schemeClr val="accent6">
              <a:lumMod val="40000"/>
              <a:lumOff val="60000"/>
            </a:schemeClr>
          </a:solidFill>
          <a:ln w="9525" cap="flat" cmpd="sng" algn="ctr">
            <a:solidFill>
              <a:schemeClr val="accent6">
                <a:lumMod val="40000"/>
                <a:lumOff val="6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UDP</a:t>
            </a:r>
            <a:endParaRPr kumimoji="0" lang="en-US" sz="1600" i="0" u="none" strike="noStrike" cap="none" normalizeH="0" baseline="0" dirty="0">
              <a:ln>
                <a:noFill/>
              </a:ln>
              <a:solidFill>
                <a:schemeClr val="tx1"/>
              </a:solidFill>
              <a:effectLst/>
              <a:latin typeface="+mn-lt"/>
              <a:ea typeface="ＭＳ Ｐゴシック" charset="0"/>
            </a:endParaRPr>
          </a:p>
        </p:txBody>
      </p:sp>
      <p:pic>
        <p:nvPicPr>
          <p:cNvPr id="37890" name="Picture 2" descr="Router Icon Transparent #396405 - Free Icons Library">
            <a:extLst>
              <a:ext uri="{FF2B5EF4-FFF2-40B4-BE49-F238E27FC236}">
                <a16:creationId xmlns:a16="http://schemas.microsoft.com/office/drawing/2014/main" id="{518F8A8E-F72C-65E3-9E25-7657F3E71D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4473" y="2069749"/>
            <a:ext cx="1228786" cy="817701"/>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Router Icon Transparent #396405 - Free Icons Library">
            <a:extLst>
              <a:ext uri="{FF2B5EF4-FFF2-40B4-BE49-F238E27FC236}">
                <a16:creationId xmlns:a16="http://schemas.microsoft.com/office/drawing/2014/main" id="{3374C98C-811E-2DE7-A104-501A3843DD7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671"/>
          <a:stretch/>
        </p:blipFill>
        <p:spPr bwMode="auto">
          <a:xfrm>
            <a:off x="4274000" y="1219193"/>
            <a:ext cx="1228786" cy="714087"/>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2" descr="Router Icon Transparent #396405 - Free Icons Library">
            <a:extLst>
              <a:ext uri="{FF2B5EF4-FFF2-40B4-BE49-F238E27FC236}">
                <a16:creationId xmlns:a16="http://schemas.microsoft.com/office/drawing/2014/main" id="{796E88C2-3AA8-EC34-C3EC-C8253DE8FF1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671"/>
          <a:stretch/>
        </p:blipFill>
        <p:spPr bwMode="auto">
          <a:xfrm>
            <a:off x="4642274" y="2693697"/>
            <a:ext cx="1228786" cy="714087"/>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2" descr="Router Icon Transparent #396405 - Free Icons Library">
            <a:extLst>
              <a:ext uri="{FF2B5EF4-FFF2-40B4-BE49-F238E27FC236}">
                <a16:creationId xmlns:a16="http://schemas.microsoft.com/office/drawing/2014/main" id="{CB7339A9-35C7-14FF-B184-6342DC13D66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671"/>
          <a:stretch/>
        </p:blipFill>
        <p:spPr bwMode="auto">
          <a:xfrm>
            <a:off x="5580234" y="1943235"/>
            <a:ext cx="1228786" cy="714087"/>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2" descr="Router Icon Transparent #396405 - Free Icons Library">
            <a:extLst>
              <a:ext uri="{FF2B5EF4-FFF2-40B4-BE49-F238E27FC236}">
                <a16:creationId xmlns:a16="http://schemas.microsoft.com/office/drawing/2014/main" id="{AEEB0E89-4387-519F-E11E-A5869A49E4E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671"/>
          <a:stretch/>
        </p:blipFill>
        <p:spPr bwMode="auto">
          <a:xfrm>
            <a:off x="7570660" y="1716174"/>
            <a:ext cx="647265" cy="376146"/>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2" descr="Router Icon Transparent #396405 - Free Icons Library">
            <a:extLst>
              <a:ext uri="{FF2B5EF4-FFF2-40B4-BE49-F238E27FC236}">
                <a16:creationId xmlns:a16="http://schemas.microsoft.com/office/drawing/2014/main" id="{EFA62E57-EF0D-D063-20F7-E7FF90AB8AE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671"/>
          <a:stretch/>
        </p:blipFill>
        <p:spPr bwMode="auto">
          <a:xfrm>
            <a:off x="7918913" y="2734844"/>
            <a:ext cx="647265" cy="376146"/>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2" descr="Router Icon Transparent #396405 - Free Icons Library">
            <a:extLst>
              <a:ext uri="{FF2B5EF4-FFF2-40B4-BE49-F238E27FC236}">
                <a16:creationId xmlns:a16="http://schemas.microsoft.com/office/drawing/2014/main" id="{D2EA4811-24E6-17B2-C0B7-6714EF96841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671"/>
          <a:stretch/>
        </p:blipFill>
        <p:spPr bwMode="auto">
          <a:xfrm>
            <a:off x="8695644" y="1816472"/>
            <a:ext cx="647265" cy="376146"/>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Straight Connector 17">
            <a:extLst>
              <a:ext uri="{FF2B5EF4-FFF2-40B4-BE49-F238E27FC236}">
                <a16:creationId xmlns:a16="http://schemas.microsoft.com/office/drawing/2014/main" id="{ACBEA652-1F02-9A5A-5BAE-725D7B655C85}"/>
              </a:ext>
            </a:extLst>
          </p:cNvPr>
          <p:cNvCxnSpPr>
            <a:cxnSpLocks/>
            <a:stCxn id="49" idx="2"/>
            <a:endCxn id="44" idx="0"/>
          </p:cNvCxnSpPr>
          <p:nvPr/>
        </p:nvCxnSpPr>
        <p:spPr>
          <a:xfrm flipV="1">
            <a:off x="2299856" y="2222998"/>
            <a:ext cx="394511" cy="22499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D8FC964B-B118-4DFF-EA9A-7423D3BC84F8}"/>
              </a:ext>
            </a:extLst>
          </p:cNvPr>
          <p:cNvCxnSpPr>
            <a:cxnSpLocks/>
          </p:cNvCxnSpPr>
          <p:nvPr/>
        </p:nvCxnSpPr>
        <p:spPr>
          <a:xfrm flipV="1">
            <a:off x="3049222" y="2423257"/>
            <a:ext cx="350529" cy="2473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54014C58-249C-2C28-7F6A-955A44AD8C43}"/>
              </a:ext>
            </a:extLst>
          </p:cNvPr>
          <p:cNvCxnSpPr>
            <a:cxnSpLocks/>
            <a:stCxn id="37890" idx="0"/>
          </p:cNvCxnSpPr>
          <p:nvPr/>
        </p:nvCxnSpPr>
        <p:spPr>
          <a:xfrm flipV="1">
            <a:off x="3848866" y="1590748"/>
            <a:ext cx="639599" cy="479001"/>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AB561F0-4AC8-D594-11ED-48754E68E265}"/>
              </a:ext>
            </a:extLst>
          </p:cNvPr>
          <p:cNvCxnSpPr>
            <a:cxnSpLocks/>
            <a:stCxn id="50" idx="2"/>
            <a:endCxn id="51" idx="0"/>
          </p:cNvCxnSpPr>
          <p:nvPr/>
        </p:nvCxnSpPr>
        <p:spPr>
          <a:xfrm>
            <a:off x="4888393" y="1933280"/>
            <a:ext cx="368274" cy="760417"/>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D60FD77-C02E-1E29-156A-250093C43214}"/>
              </a:ext>
            </a:extLst>
          </p:cNvPr>
          <p:cNvCxnSpPr>
            <a:cxnSpLocks/>
          </p:cNvCxnSpPr>
          <p:nvPr/>
        </p:nvCxnSpPr>
        <p:spPr>
          <a:xfrm flipH="1">
            <a:off x="5743185" y="2473607"/>
            <a:ext cx="240506" cy="44931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CA56E2A-C4D0-B1BA-FE8D-DAFA91F45048}"/>
              </a:ext>
            </a:extLst>
          </p:cNvPr>
          <p:cNvCxnSpPr>
            <a:cxnSpLocks/>
          </p:cNvCxnSpPr>
          <p:nvPr/>
        </p:nvCxnSpPr>
        <p:spPr>
          <a:xfrm flipH="1">
            <a:off x="6711480" y="2274660"/>
            <a:ext cx="279868" cy="72462"/>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CE40C9A-B88F-01FC-8A12-7F219BC722E3}"/>
              </a:ext>
            </a:extLst>
          </p:cNvPr>
          <p:cNvCxnSpPr>
            <a:cxnSpLocks/>
          </p:cNvCxnSpPr>
          <p:nvPr/>
        </p:nvCxnSpPr>
        <p:spPr>
          <a:xfrm flipH="1">
            <a:off x="7276614" y="2004545"/>
            <a:ext cx="403039" cy="308637"/>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B8804F9-BCD3-2920-CAAD-BFF046208C92}"/>
              </a:ext>
            </a:extLst>
          </p:cNvPr>
          <p:cNvCxnSpPr>
            <a:cxnSpLocks/>
            <a:stCxn id="53" idx="2"/>
            <a:endCxn id="54" idx="0"/>
          </p:cNvCxnSpPr>
          <p:nvPr/>
        </p:nvCxnSpPr>
        <p:spPr>
          <a:xfrm>
            <a:off x="7894293" y="2092320"/>
            <a:ext cx="348253" cy="6425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01B201E-4AC2-42CD-55B5-AECB96A8AD35}"/>
              </a:ext>
            </a:extLst>
          </p:cNvPr>
          <p:cNvCxnSpPr>
            <a:cxnSpLocks/>
          </p:cNvCxnSpPr>
          <p:nvPr/>
        </p:nvCxnSpPr>
        <p:spPr>
          <a:xfrm flipH="1">
            <a:off x="8442217" y="2146499"/>
            <a:ext cx="556540" cy="588345"/>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8A07989-0AEB-E12F-9D32-51AF2FF2F451}"/>
              </a:ext>
            </a:extLst>
          </p:cNvPr>
          <p:cNvCxnSpPr>
            <a:cxnSpLocks/>
            <a:stCxn id="43" idx="0"/>
            <a:endCxn id="55" idx="3"/>
          </p:cNvCxnSpPr>
          <p:nvPr/>
        </p:nvCxnSpPr>
        <p:spPr>
          <a:xfrm flipH="1" flipV="1">
            <a:off x="9342909" y="2004545"/>
            <a:ext cx="542374" cy="316958"/>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AB5C359F-A003-AF04-B7A4-E43916A8F1D5}"/>
              </a:ext>
            </a:extLst>
          </p:cNvPr>
          <p:cNvSpPr/>
          <p:nvPr/>
        </p:nvSpPr>
        <p:spPr>
          <a:xfrm>
            <a:off x="4640142" y="826084"/>
            <a:ext cx="1031052" cy="342979"/>
          </a:xfrm>
          <a:prstGeom prst="rect">
            <a:avLst/>
          </a:prstGeom>
        </p:spPr>
        <p:txBody>
          <a:bodyPr wrap="none">
            <a:spAutoFit/>
          </a:bodyPr>
          <a:lstStyle/>
          <a:p>
            <a:pPr algn="ctr"/>
            <a:r>
              <a:rPr lang="en-US" dirty="0"/>
              <a:t>Internet</a:t>
            </a:r>
          </a:p>
        </p:txBody>
      </p:sp>
    </p:spTree>
    <p:extLst>
      <p:ext uri="{BB962C8B-B14F-4D97-AF65-F5344CB8AC3E}">
        <p14:creationId xmlns:p14="http://schemas.microsoft.com/office/powerpoint/2010/main" val="6464001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22</a:t>
            </a:fld>
            <a:endParaRPr lang="en-US" dirty="0"/>
          </a:p>
        </p:txBody>
      </p:sp>
      <p:sp>
        <p:nvSpPr>
          <p:cNvPr id="470018" name="Rectangle 2"/>
          <p:cNvSpPr>
            <a:spLocks noGrp="1" noChangeArrowheads="1"/>
          </p:cNvSpPr>
          <p:nvPr>
            <p:ph type="title"/>
          </p:nvPr>
        </p:nvSpPr>
        <p:spPr>
          <a:xfrm>
            <a:off x="214745" y="0"/>
            <a:ext cx="11762509" cy="698948"/>
          </a:xfrm>
        </p:spPr>
        <p:txBody>
          <a:bodyPr/>
          <a:lstStyle/>
          <a:p>
            <a:r>
              <a:rPr lang="en-US" dirty="0"/>
              <a:t>Wrapping up HTTP</a:t>
            </a:r>
          </a:p>
        </p:txBody>
      </p:sp>
      <p:sp>
        <p:nvSpPr>
          <p:cNvPr id="2" name="Rectangle 1">
            <a:extLst>
              <a:ext uri="{FF2B5EF4-FFF2-40B4-BE49-F238E27FC236}">
                <a16:creationId xmlns:a16="http://schemas.microsoft.com/office/drawing/2014/main" id="{D6225ABA-23A4-537C-91E8-4A3407F1E103}"/>
              </a:ext>
            </a:extLst>
          </p:cNvPr>
          <p:cNvSpPr/>
          <p:nvPr/>
        </p:nvSpPr>
        <p:spPr>
          <a:xfrm>
            <a:off x="706579" y="3147779"/>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39" name="Rectangle 38">
            <a:extLst>
              <a:ext uri="{FF2B5EF4-FFF2-40B4-BE49-F238E27FC236}">
                <a16:creationId xmlns:a16="http://schemas.microsoft.com/office/drawing/2014/main" id="{998CB733-BB9F-A19E-B9C0-E44CDB46F6A0}"/>
              </a:ext>
            </a:extLst>
          </p:cNvPr>
          <p:cNvSpPr/>
          <p:nvPr/>
        </p:nvSpPr>
        <p:spPr>
          <a:xfrm>
            <a:off x="1814943" y="3354423"/>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40" name="Rectangle 39">
            <a:extLst>
              <a:ext uri="{FF2B5EF4-FFF2-40B4-BE49-F238E27FC236}">
                <a16:creationId xmlns:a16="http://schemas.microsoft.com/office/drawing/2014/main" id="{6DF97AF6-0753-3EF9-CFE0-C9CDBF92E183}"/>
              </a:ext>
            </a:extLst>
          </p:cNvPr>
          <p:cNvSpPr/>
          <p:nvPr/>
        </p:nvSpPr>
        <p:spPr>
          <a:xfrm>
            <a:off x="3006435" y="3458667"/>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41" name="Rectangle 40">
            <a:extLst>
              <a:ext uri="{FF2B5EF4-FFF2-40B4-BE49-F238E27FC236}">
                <a16:creationId xmlns:a16="http://schemas.microsoft.com/office/drawing/2014/main" id="{96AAC9B0-F2F8-0E40-13D3-A78D97C00B38}"/>
              </a:ext>
            </a:extLst>
          </p:cNvPr>
          <p:cNvSpPr/>
          <p:nvPr/>
        </p:nvSpPr>
        <p:spPr>
          <a:xfrm>
            <a:off x="706579" y="4789977"/>
            <a:ext cx="10778842" cy="122561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42" name="Rectangle 41">
            <a:extLst>
              <a:ext uri="{FF2B5EF4-FFF2-40B4-BE49-F238E27FC236}">
                <a16:creationId xmlns:a16="http://schemas.microsoft.com/office/drawing/2014/main" id="{92E5A315-0554-ECC1-A3FC-5E92DFD36BDB}"/>
              </a:ext>
            </a:extLst>
          </p:cNvPr>
          <p:cNvSpPr/>
          <p:nvPr/>
        </p:nvSpPr>
        <p:spPr>
          <a:xfrm>
            <a:off x="1814943" y="4996621"/>
            <a:ext cx="9379527" cy="814290"/>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UDP</a:t>
            </a:r>
          </a:p>
        </p:txBody>
      </p:sp>
      <p:sp>
        <p:nvSpPr>
          <p:cNvPr id="43" name="Rectangle 42">
            <a:extLst>
              <a:ext uri="{FF2B5EF4-FFF2-40B4-BE49-F238E27FC236}">
                <a16:creationId xmlns:a16="http://schemas.microsoft.com/office/drawing/2014/main" id="{3ED4A485-85E0-0B0D-53C1-BF5D7643E525}"/>
              </a:ext>
            </a:extLst>
          </p:cNvPr>
          <p:cNvSpPr/>
          <p:nvPr/>
        </p:nvSpPr>
        <p:spPr>
          <a:xfrm>
            <a:off x="3006435" y="5100865"/>
            <a:ext cx="7994072" cy="596072"/>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QUIC</a:t>
            </a:r>
          </a:p>
        </p:txBody>
      </p:sp>
      <p:sp>
        <p:nvSpPr>
          <p:cNvPr id="44" name="Rectangle 43">
            <a:extLst>
              <a:ext uri="{FF2B5EF4-FFF2-40B4-BE49-F238E27FC236}">
                <a16:creationId xmlns:a16="http://schemas.microsoft.com/office/drawing/2014/main" id="{FF6A83FB-E437-293A-640F-CD623F8226D6}"/>
              </a:ext>
            </a:extLst>
          </p:cNvPr>
          <p:cNvSpPr/>
          <p:nvPr/>
        </p:nvSpPr>
        <p:spPr>
          <a:xfrm>
            <a:off x="4177143" y="5198174"/>
            <a:ext cx="6587836" cy="417042"/>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45" name="Rectangle 44">
            <a:extLst>
              <a:ext uri="{FF2B5EF4-FFF2-40B4-BE49-F238E27FC236}">
                <a16:creationId xmlns:a16="http://schemas.microsoft.com/office/drawing/2014/main" id="{78CA9C93-E03D-C809-3CFF-E2B7ABE7BEF0}"/>
              </a:ext>
            </a:extLst>
          </p:cNvPr>
          <p:cNvSpPr/>
          <p:nvPr/>
        </p:nvSpPr>
        <p:spPr>
          <a:xfrm>
            <a:off x="706579" y="905592"/>
            <a:ext cx="10778842" cy="12006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COMMUNICATION PACKET STRUCTURE</a:t>
            </a:r>
          </a:p>
        </p:txBody>
      </p:sp>
      <p:sp>
        <p:nvSpPr>
          <p:cNvPr id="46" name="Rectangle 45">
            <a:extLst>
              <a:ext uri="{FF2B5EF4-FFF2-40B4-BE49-F238E27FC236}">
                <a16:creationId xmlns:a16="http://schemas.microsoft.com/office/drawing/2014/main" id="{992C919E-CB32-79FA-C0E8-1178DFDD9A22}"/>
              </a:ext>
            </a:extLst>
          </p:cNvPr>
          <p:cNvSpPr/>
          <p:nvPr/>
        </p:nvSpPr>
        <p:spPr>
          <a:xfrm>
            <a:off x="900543" y="1361951"/>
            <a:ext cx="3265057" cy="6445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PROTOCOL AWARE HEADER</a:t>
            </a:r>
          </a:p>
        </p:txBody>
      </p:sp>
      <p:sp>
        <p:nvSpPr>
          <p:cNvPr id="47" name="Rectangle 46">
            <a:extLst>
              <a:ext uri="{FF2B5EF4-FFF2-40B4-BE49-F238E27FC236}">
                <a16:creationId xmlns:a16="http://schemas.microsoft.com/office/drawing/2014/main" id="{3B01D5D5-BA50-C6BC-BF08-AFEA0844CE27}"/>
              </a:ext>
            </a:extLst>
          </p:cNvPr>
          <p:cNvSpPr/>
          <p:nvPr/>
        </p:nvSpPr>
        <p:spPr>
          <a:xfrm>
            <a:off x="4165600" y="1366115"/>
            <a:ext cx="7125857" cy="6445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PROTOCOL PAYLOAD – Protocol only tracks length but is just a basic byte array</a:t>
            </a:r>
          </a:p>
        </p:txBody>
      </p:sp>
      <p:sp>
        <p:nvSpPr>
          <p:cNvPr id="48" name="Rectangle 47">
            <a:extLst>
              <a:ext uri="{FF2B5EF4-FFF2-40B4-BE49-F238E27FC236}">
                <a16:creationId xmlns:a16="http://schemas.microsoft.com/office/drawing/2014/main" id="{E092F771-EF12-9ABD-7D6C-5F201C56642C}"/>
              </a:ext>
            </a:extLst>
          </p:cNvPr>
          <p:cNvSpPr/>
          <p:nvPr/>
        </p:nvSpPr>
        <p:spPr>
          <a:xfrm>
            <a:off x="706579" y="2133628"/>
            <a:ext cx="10778842" cy="592342"/>
          </a:xfrm>
          <a:prstGeom prst="rect">
            <a:avLst/>
          </a:prstGeom>
        </p:spPr>
        <p:txBody>
          <a:bodyPr wrap="square">
            <a:spAutoFit/>
          </a:bodyPr>
          <a:lstStyle/>
          <a:p>
            <a:pPr algn="ctr"/>
            <a:r>
              <a:rPr lang="en-US" dirty="0">
                <a:solidFill>
                  <a:srgbClr val="FF0000"/>
                </a:solidFill>
              </a:rPr>
              <a:t>THUS protocols can be “stacked” where a nested protocol can be put in the payload of a parent protocol</a:t>
            </a:r>
          </a:p>
        </p:txBody>
      </p:sp>
      <p:sp>
        <p:nvSpPr>
          <p:cNvPr id="49" name="Rectangle 48">
            <a:extLst>
              <a:ext uri="{FF2B5EF4-FFF2-40B4-BE49-F238E27FC236}">
                <a16:creationId xmlns:a16="http://schemas.microsoft.com/office/drawing/2014/main" id="{52D99F57-AD40-5F65-2F46-1F5DD8D70B42}"/>
              </a:ext>
            </a:extLst>
          </p:cNvPr>
          <p:cNvSpPr/>
          <p:nvPr/>
        </p:nvSpPr>
        <p:spPr>
          <a:xfrm>
            <a:off x="512615" y="4169694"/>
            <a:ext cx="10778842" cy="343043"/>
          </a:xfrm>
          <a:prstGeom prst="rect">
            <a:avLst/>
          </a:prstGeom>
        </p:spPr>
        <p:txBody>
          <a:bodyPr wrap="square">
            <a:spAutoFit/>
          </a:bodyPr>
          <a:lstStyle/>
          <a:p>
            <a:pPr algn="ctr"/>
            <a:r>
              <a:rPr lang="en-US" dirty="0">
                <a:solidFill>
                  <a:srgbClr val="FF0000"/>
                </a:solidFill>
              </a:rPr>
              <a:t>HTTP/1.1 and HTTP/2</a:t>
            </a:r>
          </a:p>
        </p:txBody>
      </p:sp>
      <p:sp>
        <p:nvSpPr>
          <p:cNvPr id="50" name="Rectangle 49">
            <a:extLst>
              <a:ext uri="{FF2B5EF4-FFF2-40B4-BE49-F238E27FC236}">
                <a16:creationId xmlns:a16="http://schemas.microsoft.com/office/drawing/2014/main" id="{58190872-F821-9526-DBFE-3E65EBCC229F}"/>
              </a:ext>
            </a:extLst>
          </p:cNvPr>
          <p:cNvSpPr/>
          <p:nvPr/>
        </p:nvSpPr>
        <p:spPr>
          <a:xfrm>
            <a:off x="692726" y="6011790"/>
            <a:ext cx="10778842" cy="343043"/>
          </a:xfrm>
          <a:prstGeom prst="rect">
            <a:avLst/>
          </a:prstGeom>
        </p:spPr>
        <p:txBody>
          <a:bodyPr wrap="square">
            <a:spAutoFit/>
          </a:bodyPr>
          <a:lstStyle/>
          <a:p>
            <a:pPr algn="ctr"/>
            <a:r>
              <a:rPr lang="en-US" dirty="0">
                <a:solidFill>
                  <a:srgbClr val="FF0000"/>
                </a:solidFill>
              </a:rPr>
              <a:t>HTTP/3</a:t>
            </a:r>
          </a:p>
        </p:txBody>
      </p:sp>
    </p:spTree>
    <p:extLst>
      <p:ext uri="{BB962C8B-B14F-4D97-AF65-F5344CB8AC3E}">
        <p14:creationId xmlns:p14="http://schemas.microsoft.com/office/powerpoint/2010/main" val="3565221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23</a:t>
            </a:fld>
            <a:endParaRPr lang="en-US"/>
          </a:p>
        </p:txBody>
      </p:sp>
      <p:sp>
        <p:nvSpPr>
          <p:cNvPr id="470018" name="Rectangle 2"/>
          <p:cNvSpPr>
            <a:spLocks noGrp="1" noChangeArrowheads="1"/>
          </p:cNvSpPr>
          <p:nvPr>
            <p:ph type="title"/>
          </p:nvPr>
        </p:nvSpPr>
        <p:spPr/>
        <p:txBody>
          <a:bodyPr/>
          <a:lstStyle/>
          <a:p>
            <a:r>
              <a:rPr lang="en-US" dirty="0"/>
              <a:t>BACK to APIs now that we covered HTTP and underlying network protocols</a:t>
            </a:r>
          </a:p>
        </p:txBody>
      </p:sp>
      <p:cxnSp>
        <p:nvCxnSpPr>
          <p:cNvPr id="11" name="Straight Connector 10">
            <a:extLst>
              <a:ext uri="{FF2B5EF4-FFF2-40B4-BE49-F238E27FC236}">
                <a16:creationId xmlns:a16="http://schemas.microsoft.com/office/drawing/2014/main" id="{FC51EA60-896A-A4A7-6A0B-69A6CF0A2836}"/>
              </a:ext>
            </a:extLst>
          </p:cNvPr>
          <p:cNvCxnSpPr>
            <a:cxnSpLocks/>
          </p:cNvCxnSpPr>
          <p:nvPr/>
        </p:nvCxnSpPr>
        <p:spPr bwMode="auto">
          <a:xfrm>
            <a:off x="4466709" y="2972546"/>
            <a:ext cx="329480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5214778" y="2381615"/>
            <a:ext cx="1906291" cy="590931"/>
          </a:xfrm>
          <a:prstGeom prst="rect">
            <a:avLst/>
          </a:prstGeom>
          <a:noFill/>
        </p:spPr>
        <p:txBody>
          <a:bodyPr wrap="none" rtlCol="0">
            <a:spAutoFit/>
          </a:bodyPr>
          <a:lstStyle/>
          <a:p>
            <a:pPr algn="ctr"/>
            <a:r>
              <a:rPr lang="en-US" dirty="0">
                <a:latin typeface="+mn-lt"/>
              </a:rPr>
              <a:t>HTTP(s) over</a:t>
            </a:r>
            <a:br>
              <a:rPr lang="en-US" dirty="0">
                <a:latin typeface="+mn-lt"/>
              </a:rPr>
            </a:br>
            <a:r>
              <a:rPr lang="en-US" dirty="0">
                <a:latin typeface="+mn-lt"/>
              </a:rPr>
              <a:t>TCP/IP</a:t>
            </a:r>
          </a:p>
        </p:txBody>
      </p:sp>
      <p:sp>
        <p:nvSpPr>
          <p:cNvPr id="34" name="Rectangle 33">
            <a:extLst>
              <a:ext uri="{FF2B5EF4-FFF2-40B4-BE49-F238E27FC236}">
                <a16:creationId xmlns:a16="http://schemas.microsoft.com/office/drawing/2014/main" id="{CED79C11-CC55-280F-1FD1-88CAEE7E2735}"/>
              </a:ext>
            </a:extLst>
          </p:cNvPr>
          <p:cNvSpPr/>
          <p:nvPr/>
        </p:nvSpPr>
        <p:spPr bwMode="auto">
          <a:xfrm rot="16200000">
            <a:off x="10890" y="2450035"/>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38" name="Rectangle 37">
            <a:extLst>
              <a:ext uri="{FF2B5EF4-FFF2-40B4-BE49-F238E27FC236}">
                <a16:creationId xmlns:a16="http://schemas.microsoft.com/office/drawing/2014/main" id="{94C0CA29-E833-D9AE-C079-E19CA85E2CF5}"/>
              </a:ext>
            </a:extLst>
          </p:cNvPr>
          <p:cNvSpPr/>
          <p:nvPr/>
        </p:nvSpPr>
        <p:spPr bwMode="auto">
          <a:xfrm rot="16200000">
            <a:off x="1023263" y="2450035"/>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9" name="Rectangle 38">
            <a:extLst>
              <a:ext uri="{FF2B5EF4-FFF2-40B4-BE49-F238E27FC236}">
                <a16:creationId xmlns:a16="http://schemas.microsoft.com/office/drawing/2014/main" id="{25E60D06-216A-339C-2F7B-AE3F1201688E}"/>
              </a:ext>
            </a:extLst>
          </p:cNvPr>
          <p:cNvSpPr/>
          <p:nvPr/>
        </p:nvSpPr>
        <p:spPr bwMode="auto">
          <a:xfrm rot="16200000">
            <a:off x="1828808" y="2656863"/>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0" name="Rectangle 39">
            <a:extLst>
              <a:ext uri="{FF2B5EF4-FFF2-40B4-BE49-F238E27FC236}">
                <a16:creationId xmlns:a16="http://schemas.microsoft.com/office/drawing/2014/main" id="{C12B3AAC-F982-7665-D377-CBC5F812373D}"/>
              </a:ext>
            </a:extLst>
          </p:cNvPr>
          <p:cNvSpPr/>
          <p:nvPr/>
        </p:nvSpPr>
        <p:spPr bwMode="auto">
          <a:xfrm rot="16200000">
            <a:off x="2427522" y="2656862"/>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Client Libraries</a:t>
            </a:r>
          </a:p>
        </p:txBody>
      </p:sp>
      <p:sp>
        <p:nvSpPr>
          <p:cNvPr id="41" name="Rectangle 40">
            <a:extLst>
              <a:ext uri="{FF2B5EF4-FFF2-40B4-BE49-F238E27FC236}">
                <a16:creationId xmlns:a16="http://schemas.microsoft.com/office/drawing/2014/main" id="{EFEEC22E-9BFA-DC54-A650-FBDF84BB1D39}"/>
              </a:ext>
            </a:extLst>
          </p:cNvPr>
          <p:cNvSpPr/>
          <p:nvPr/>
        </p:nvSpPr>
        <p:spPr bwMode="auto">
          <a:xfrm rot="16200000">
            <a:off x="3026237" y="2656862"/>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42" name="Rectangle 41">
            <a:extLst>
              <a:ext uri="{FF2B5EF4-FFF2-40B4-BE49-F238E27FC236}">
                <a16:creationId xmlns:a16="http://schemas.microsoft.com/office/drawing/2014/main" id="{37B71E3B-F57A-0A3B-9AE0-6BA53364C100}"/>
              </a:ext>
            </a:extLst>
          </p:cNvPr>
          <p:cNvSpPr/>
          <p:nvPr/>
        </p:nvSpPr>
        <p:spPr bwMode="auto">
          <a:xfrm rot="5400000">
            <a:off x="9971318" y="2406578"/>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43" name="Rectangle 42">
            <a:extLst>
              <a:ext uri="{FF2B5EF4-FFF2-40B4-BE49-F238E27FC236}">
                <a16:creationId xmlns:a16="http://schemas.microsoft.com/office/drawing/2014/main" id="{C5281D7E-026E-E166-0ECB-83C99CEE31FA}"/>
              </a:ext>
            </a:extLst>
          </p:cNvPr>
          <p:cNvSpPr/>
          <p:nvPr/>
        </p:nvSpPr>
        <p:spPr bwMode="auto">
          <a:xfrm rot="5400000">
            <a:off x="8958947" y="2406578"/>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44" name="Rectangle 43">
            <a:extLst>
              <a:ext uri="{FF2B5EF4-FFF2-40B4-BE49-F238E27FC236}">
                <a16:creationId xmlns:a16="http://schemas.microsoft.com/office/drawing/2014/main" id="{4EEE102E-1930-DE93-92B6-6B84A1F80E8B}"/>
              </a:ext>
            </a:extLst>
          </p:cNvPr>
          <p:cNvSpPr/>
          <p:nvPr/>
        </p:nvSpPr>
        <p:spPr bwMode="auto">
          <a:xfrm rot="5400000">
            <a:off x="8153405" y="2613406"/>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5" name="Rectangle 44">
            <a:extLst>
              <a:ext uri="{FF2B5EF4-FFF2-40B4-BE49-F238E27FC236}">
                <a16:creationId xmlns:a16="http://schemas.microsoft.com/office/drawing/2014/main" id="{4840B46C-634B-8FE2-8146-8C1A13A06EB7}"/>
              </a:ext>
            </a:extLst>
          </p:cNvPr>
          <p:cNvSpPr/>
          <p:nvPr/>
        </p:nvSpPr>
        <p:spPr bwMode="auto">
          <a:xfrm rot="5400000">
            <a:off x="7544712" y="2613406"/>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Server Libraries</a:t>
            </a:r>
          </a:p>
        </p:txBody>
      </p:sp>
      <p:sp>
        <p:nvSpPr>
          <p:cNvPr id="46" name="Rectangle 45">
            <a:extLst>
              <a:ext uri="{FF2B5EF4-FFF2-40B4-BE49-F238E27FC236}">
                <a16:creationId xmlns:a16="http://schemas.microsoft.com/office/drawing/2014/main" id="{42FAA490-6D60-9647-9AD0-9D9DEE8B2059}"/>
              </a:ext>
            </a:extLst>
          </p:cNvPr>
          <p:cNvSpPr/>
          <p:nvPr/>
        </p:nvSpPr>
        <p:spPr bwMode="auto">
          <a:xfrm rot="5400000">
            <a:off x="6955974" y="2613406"/>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2" name="Oval 1">
            <a:extLst>
              <a:ext uri="{FF2B5EF4-FFF2-40B4-BE49-F238E27FC236}">
                <a16:creationId xmlns:a16="http://schemas.microsoft.com/office/drawing/2014/main" id="{14A73FB8-80C6-E07C-C0A9-9C5D22536F29}"/>
              </a:ext>
            </a:extLst>
          </p:cNvPr>
          <p:cNvSpPr/>
          <p:nvPr/>
        </p:nvSpPr>
        <p:spPr>
          <a:xfrm>
            <a:off x="4876800" y="2008902"/>
            <a:ext cx="2576945" cy="1454724"/>
          </a:xfrm>
          <a:prstGeom prst="ellipse">
            <a:avLst/>
          </a:prstGeom>
          <a:solidFill>
            <a:schemeClr val="accent1">
              <a:alpha val="39211"/>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Left Brace 2">
            <a:extLst>
              <a:ext uri="{FF2B5EF4-FFF2-40B4-BE49-F238E27FC236}">
                <a16:creationId xmlns:a16="http://schemas.microsoft.com/office/drawing/2014/main" id="{577D817C-9828-FA70-4958-51E26B90D070}"/>
              </a:ext>
            </a:extLst>
          </p:cNvPr>
          <p:cNvSpPr/>
          <p:nvPr/>
        </p:nvSpPr>
        <p:spPr>
          <a:xfrm rot="16200000">
            <a:off x="2518726" y="3342068"/>
            <a:ext cx="416299" cy="2209800"/>
          </a:xfrm>
          <a:prstGeom prst="leftBrace">
            <a:avLst>
              <a:gd name="adj1" fmla="val 64910"/>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Left Brace 22">
            <a:extLst>
              <a:ext uri="{FF2B5EF4-FFF2-40B4-BE49-F238E27FC236}">
                <a16:creationId xmlns:a16="http://schemas.microsoft.com/office/drawing/2014/main" id="{1BAADCCF-0F94-3F51-F55D-17436917A8C5}"/>
              </a:ext>
            </a:extLst>
          </p:cNvPr>
          <p:cNvSpPr/>
          <p:nvPr/>
        </p:nvSpPr>
        <p:spPr>
          <a:xfrm rot="16200000">
            <a:off x="9283620" y="3257783"/>
            <a:ext cx="416299" cy="2209800"/>
          </a:xfrm>
          <a:prstGeom prst="leftBrace">
            <a:avLst>
              <a:gd name="adj1" fmla="val 64910"/>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Rectangle 23">
            <a:extLst>
              <a:ext uri="{FF2B5EF4-FFF2-40B4-BE49-F238E27FC236}">
                <a16:creationId xmlns:a16="http://schemas.microsoft.com/office/drawing/2014/main" id="{4ABC0E40-F69A-C866-4994-C3006614AFC8}"/>
              </a:ext>
            </a:extLst>
          </p:cNvPr>
          <p:cNvSpPr/>
          <p:nvPr/>
        </p:nvSpPr>
        <p:spPr>
          <a:xfrm>
            <a:off x="832766" y="4742847"/>
            <a:ext cx="3788218" cy="343043"/>
          </a:xfrm>
          <a:prstGeom prst="rect">
            <a:avLst/>
          </a:prstGeom>
        </p:spPr>
        <p:txBody>
          <a:bodyPr wrap="none">
            <a:spAutoFit/>
          </a:bodyPr>
          <a:lstStyle/>
          <a:p>
            <a:pPr algn="ctr"/>
            <a:r>
              <a:rPr lang="en-US" dirty="0">
                <a:solidFill>
                  <a:srgbClr val="002060"/>
                </a:solidFill>
              </a:rPr>
              <a:t>OUR FOCUS NOW SHIFTS HERE</a:t>
            </a:r>
          </a:p>
        </p:txBody>
      </p:sp>
      <p:sp>
        <p:nvSpPr>
          <p:cNvPr id="25" name="Rectangle 24">
            <a:extLst>
              <a:ext uri="{FF2B5EF4-FFF2-40B4-BE49-F238E27FC236}">
                <a16:creationId xmlns:a16="http://schemas.microsoft.com/office/drawing/2014/main" id="{18C0410C-A466-B65A-4C7F-40CAFC7CACE0}"/>
              </a:ext>
            </a:extLst>
          </p:cNvPr>
          <p:cNvSpPr/>
          <p:nvPr/>
        </p:nvSpPr>
        <p:spPr>
          <a:xfrm>
            <a:off x="7597660" y="4718869"/>
            <a:ext cx="3788218" cy="343043"/>
          </a:xfrm>
          <a:prstGeom prst="rect">
            <a:avLst/>
          </a:prstGeom>
        </p:spPr>
        <p:txBody>
          <a:bodyPr wrap="none">
            <a:spAutoFit/>
          </a:bodyPr>
          <a:lstStyle/>
          <a:p>
            <a:pPr algn="ctr"/>
            <a:r>
              <a:rPr lang="en-US" dirty="0">
                <a:solidFill>
                  <a:srgbClr val="002060"/>
                </a:solidFill>
              </a:rPr>
              <a:t>OUR FOCUS NOW SHIFTS HERE</a:t>
            </a:r>
          </a:p>
        </p:txBody>
      </p:sp>
    </p:spTree>
    <p:extLst>
      <p:ext uri="{BB962C8B-B14F-4D97-AF65-F5344CB8AC3E}">
        <p14:creationId xmlns:p14="http://schemas.microsoft.com/office/powerpoint/2010/main" val="2505268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466991"/>
            <a:ext cx="3860800" cy="366117"/>
          </a:xfrm>
        </p:spPr>
        <p:txBody>
          <a:bodyPr/>
          <a:lstStyle/>
          <a:p>
            <a:fld id="{9ADFED00-AB40-F848-A41A-BF582FBEF6A9}" type="slidenum">
              <a:rPr lang="en-US"/>
              <a:pPr/>
              <a:t>24</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2800" dirty="0"/>
              <a:t>Certain aspects of API architectures have evolved over the past 20 years, others have not changed…</a:t>
            </a:r>
          </a:p>
        </p:txBody>
      </p:sp>
      <p:sp>
        <p:nvSpPr>
          <p:cNvPr id="24" name="Rectangle 23">
            <a:extLst>
              <a:ext uri="{FF2B5EF4-FFF2-40B4-BE49-F238E27FC236}">
                <a16:creationId xmlns:a16="http://schemas.microsoft.com/office/drawing/2014/main" id="{4ABC0E40-F69A-C866-4994-C3006614AFC8}"/>
              </a:ext>
            </a:extLst>
          </p:cNvPr>
          <p:cNvSpPr/>
          <p:nvPr/>
        </p:nvSpPr>
        <p:spPr>
          <a:xfrm>
            <a:off x="609600" y="1140210"/>
            <a:ext cx="10972800" cy="841641"/>
          </a:xfrm>
          <a:prstGeom prst="rect">
            <a:avLst/>
          </a:prstGeom>
        </p:spPr>
        <p:txBody>
          <a:bodyPr wrap="square">
            <a:spAutoFit/>
          </a:bodyPr>
          <a:lstStyle/>
          <a:p>
            <a:pPr algn="ctr"/>
            <a:r>
              <a:rPr lang="en-US" dirty="0">
                <a:solidFill>
                  <a:srgbClr val="002060"/>
                </a:solidFill>
              </a:rPr>
              <a:t>WHAT HAS NOT CHANGED: The basic architecture shown BELOW has not changed in the past 20 years.  One or more API Clients interact with One or more API servers.  In general, the number of API clients exceeds the number of API servers dramatically</a:t>
            </a:r>
          </a:p>
        </p:txBody>
      </p:sp>
      <p:cxnSp>
        <p:nvCxnSpPr>
          <p:cNvPr id="26" name="Straight Connector 25">
            <a:extLst>
              <a:ext uri="{FF2B5EF4-FFF2-40B4-BE49-F238E27FC236}">
                <a16:creationId xmlns:a16="http://schemas.microsoft.com/office/drawing/2014/main" id="{76CDBD5F-A3E8-6241-629B-983B4887B81D}"/>
              </a:ext>
            </a:extLst>
          </p:cNvPr>
          <p:cNvCxnSpPr>
            <a:cxnSpLocks/>
          </p:cNvCxnSpPr>
          <p:nvPr/>
        </p:nvCxnSpPr>
        <p:spPr bwMode="auto">
          <a:xfrm>
            <a:off x="4466709" y="3318901"/>
            <a:ext cx="329480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TextBox 26">
            <a:extLst>
              <a:ext uri="{FF2B5EF4-FFF2-40B4-BE49-F238E27FC236}">
                <a16:creationId xmlns:a16="http://schemas.microsoft.com/office/drawing/2014/main" id="{69EA43DE-D1A4-F525-E5BE-9D07F27DCD9A}"/>
              </a:ext>
            </a:extLst>
          </p:cNvPr>
          <p:cNvSpPr txBox="1"/>
          <p:nvPr/>
        </p:nvSpPr>
        <p:spPr>
          <a:xfrm>
            <a:off x="5214778" y="2727970"/>
            <a:ext cx="1906291" cy="590931"/>
          </a:xfrm>
          <a:prstGeom prst="rect">
            <a:avLst/>
          </a:prstGeom>
          <a:noFill/>
        </p:spPr>
        <p:txBody>
          <a:bodyPr wrap="none" rtlCol="0">
            <a:spAutoFit/>
          </a:bodyPr>
          <a:lstStyle/>
          <a:p>
            <a:pPr algn="ctr"/>
            <a:r>
              <a:rPr lang="en-US" dirty="0">
                <a:latin typeface="+mn-lt"/>
              </a:rPr>
              <a:t>HTTP(s) over</a:t>
            </a:r>
            <a:br>
              <a:rPr lang="en-US" dirty="0">
                <a:latin typeface="+mn-lt"/>
              </a:rPr>
            </a:br>
            <a:r>
              <a:rPr lang="en-US" dirty="0">
                <a:latin typeface="+mn-lt"/>
              </a:rPr>
              <a:t>TCP/IP</a:t>
            </a:r>
          </a:p>
        </p:txBody>
      </p:sp>
      <p:sp>
        <p:nvSpPr>
          <p:cNvPr id="28" name="Rectangle 27">
            <a:extLst>
              <a:ext uri="{FF2B5EF4-FFF2-40B4-BE49-F238E27FC236}">
                <a16:creationId xmlns:a16="http://schemas.microsoft.com/office/drawing/2014/main" id="{B9B7D435-519C-69D2-3C68-0768B0073815}"/>
              </a:ext>
            </a:extLst>
          </p:cNvPr>
          <p:cNvSpPr/>
          <p:nvPr/>
        </p:nvSpPr>
        <p:spPr bwMode="auto">
          <a:xfrm rot="16200000">
            <a:off x="10890" y="2796390"/>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29" name="Rectangle 28">
            <a:extLst>
              <a:ext uri="{FF2B5EF4-FFF2-40B4-BE49-F238E27FC236}">
                <a16:creationId xmlns:a16="http://schemas.microsoft.com/office/drawing/2014/main" id="{49D142A3-1D49-15C5-4B45-059F8FA6D7E1}"/>
              </a:ext>
            </a:extLst>
          </p:cNvPr>
          <p:cNvSpPr/>
          <p:nvPr/>
        </p:nvSpPr>
        <p:spPr bwMode="auto">
          <a:xfrm rot="16200000">
            <a:off x="1023263" y="2796390"/>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0" name="Rectangle 29">
            <a:extLst>
              <a:ext uri="{FF2B5EF4-FFF2-40B4-BE49-F238E27FC236}">
                <a16:creationId xmlns:a16="http://schemas.microsoft.com/office/drawing/2014/main" id="{EAFD5E49-D3B9-6AC9-824B-DA333023E4A4}"/>
              </a:ext>
            </a:extLst>
          </p:cNvPr>
          <p:cNvSpPr/>
          <p:nvPr/>
        </p:nvSpPr>
        <p:spPr bwMode="auto">
          <a:xfrm rot="16200000">
            <a:off x="1828808" y="3003218"/>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1" name="Rectangle 30">
            <a:extLst>
              <a:ext uri="{FF2B5EF4-FFF2-40B4-BE49-F238E27FC236}">
                <a16:creationId xmlns:a16="http://schemas.microsoft.com/office/drawing/2014/main" id="{119039F6-BBAA-6D4D-D236-2D3459502DF9}"/>
              </a:ext>
            </a:extLst>
          </p:cNvPr>
          <p:cNvSpPr/>
          <p:nvPr/>
        </p:nvSpPr>
        <p:spPr bwMode="auto">
          <a:xfrm rot="16200000">
            <a:off x="2427522" y="3003217"/>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Client Libraries</a:t>
            </a:r>
          </a:p>
        </p:txBody>
      </p:sp>
      <p:sp>
        <p:nvSpPr>
          <p:cNvPr id="32" name="Rectangle 31">
            <a:extLst>
              <a:ext uri="{FF2B5EF4-FFF2-40B4-BE49-F238E27FC236}">
                <a16:creationId xmlns:a16="http://schemas.microsoft.com/office/drawing/2014/main" id="{7E211AAF-E56F-0E55-7B9D-7CBE21BB7363}"/>
              </a:ext>
            </a:extLst>
          </p:cNvPr>
          <p:cNvSpPr/>
          <p:nvPr/>
        </p:nvSpPr>
        <p:spPr bwMode="auto">
          <a:xfrm rot="16200000">
            <a:off x="3026237" y="3003217"/>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33" name="Rectangle 32">
            <a:extLst>
              <a:ext uri="{FF2B5EF4-FFF2-40B4-BE49-F238E27FC236}">
                <a16:creationId xmlns:a16="http://schemas.microsoft.com/office/drawing/2014/main" id="{3228ABA6-8D57-5EB6-7595-36957439BB3D}"/>
              </a:ext>
            </a:extLst>
          </p:cNvPr>
          <p:cNvSpPr/>
          <p:nvPr/>
        </p:nvSpPr>
        <p:spPr bwMode="auto">
          <a:xfrm rot="5400000">
            <a:off x="9971318" y="2752933"/>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35" name="Rectangle 34">
            <a:extLst>
              <a:ext uri="{FF2B5EF4-FFF2-40B4-BE49-F238E27FC236}">
                <a16:creationId xmlns:a16="http://schemas.microsoft.com/office/drawing/2014/main" id="{4A84DE7B-E115-83DF-1385-84EEBD7270DF}"/>
              </a:ext>
            </a:extLst>
          </p:cNvPr>
          <p:cNvSpPr/>
          <p:nvPr/>
        </p:nvSpPr>
        <p:spPr bwMode="auto">
          <a:xfrm rot="5400000">
            <a:off x="8958947" y="2752933"/>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6" name="Rectangle 35">
            <a:extLst>
              <a:ext uri="{FF2B5EF4-FFF2-40B4-BE49-F238E27FC236}">
                <a16:creationId xmlns:a16="http://schemas.microsoft.com/office/drawing/2014/main" id="{A1C1F8F2-6B11-D7B9-7AA0-1832C4E8FB5E}"/>
              </a:ext>
            </a:extLst>
          </p:cNvPr>
          <p:cNvSpPr/>
          <p:nvPr/>
        </p:nvSpPr>
        <p:spPr bwMode="auto">
          <a:xfrm rot="5400000">
            <a:off x="8153405" y="2959761"/>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7" name="Rectangle 36">
            <a:extLst>
              <a:ext uri="{FF2B5EF4-FFF2-40B4-BE49-F238E27FC236}">
                <a16:creationId xmlns:a16="http://schemas.microsoft.com/office/drawing/2014/main" id="{E9F2C97F-7C4F-6964-298B-CD895021EA36}"/>
              </a:ext>
            </a:extLst>
          </p:cNvPr>
          <p:cNvSpPr/>
          <p:nvPr/>
        </p:nvSpPr>
        <p:spPr bwMode="auto">
          <a:xfrm rot="5400000">
            <a:off x="7544712" y="2959761"/>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Server Libraries</a:t>
            </a:r>
          </a:p>
        </p:txBody>
      </p:sp>
      <p:sp>
        <p:nvSpPr>
          <p:cNvPr id="51" name="Rectangle 50">
            <a:extLst>
              <a:ext uri="{FF2B5EF4-FFF2-40B4-BE49-F238E27FC236}">
                <a16:creationId xmlns:a16="http://schemas.microsoft.com/office/drawing/2014/main" id="{3A7B8AE2-E066-6056-4391-F4A5164E504F}"/>
              </a:ext>
            </a:extLst>
          </p:cNvPr>
          <p:cNvSpPr/>
          <p:nvPr/>
        </p:nvSpPr>
        <p:spPr bwMode="auto">
          <a:xfrm rot="5400000">
            <a:off x="6955974" y="2959761"/>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52" name="Oval 51">
            <a:extLst>
              <a:ext uri="{FF2B5EF4-FFF2-40B4-BE49-F238E27FC236}">
                <a16:creationId xmlns:a16="http://schemas.microsoft.com/office/drawing/2014/main" id="{6B531DDD-28E0-AABF-65A1-7C46885528E6}"/>
              </a:ext>
            </a:extLst>
          </p:cNvPr>
          <p:cNvSpPr/>
          <p:nvPr/>
        </p:nvSpPr>
        <p:spPr>
          <a:xfrm>
            <a:off x="4876801" y="2355257"/>
            <a:ext cx="2541674" cy="1454724"/>
          </a:xfrm>
          <a:prstGeom prst="ellipse">
            <a:avLst/>
          </a:prstGeom>
          <a:solidFill>
            <a:schemeClr val="accent1">
              <a:alpha val="39211"/>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4178AA7D-E2CC-738A-C9CC-91EC85EEEC80}"/>
              </a:ext>
            </a:extLst>
          </p:cNvPr>
          <p:cNvSpPr/>
          <p:nvPr/>
        </p:nvSpPr>
        <p:spPr>
          <a:xfrm>
            <a:off x="609596" y="4553843"/>
            <a:ext cx="10972800" cy="1838837"/>
          </a:xfrm>
          <a:prstGeom prst="rect">
            <a:avLst/>
          </a:prstGeom>
        </p:spPr>
        <p:txBody>
          <a:bodyPr wrap="square">
            <a:spAutoFit/>
          </a:bodyPr>
          <a:lstStyle/>
          <a:p>
            <a:pPr algn="ctr"/>
            <a:r>
              <a:rPr lang="en-US" dirty="0">
                <a:solidFill>
                  <a:srgbClr val="002060"/>
                </a:solidFill>
              </a:rPr>
              <a:t>WHAT HAS CHANGED: (1) </a:t>
            </a:r>
            <a:r>
              <a:rPr lang="en-US" dirty="0">
                <a:solidFill>
                  <a:srgbClr val="FF0000"/>
                </a:solidFill>
              </a:rPr>
              <a:t>VOLUME</a:t>
            </a:r>
            <a:r>
              <a:rPr lang="en-US" dirty="0">
                <a:solidFill>
                  <a:srgbClr val="002060"/>
                </a:solidFill>
              </a:rPr>
              <a:t> – 20 years ago we measured volume in dozens of concurrent connections and hundreds-of-thousands to low millions of calls per year… now we measure volume in thousands of concurrent connections and billions of calls per year. (2) </a:t>
            </a:r>
            <a:r>
              <a:rPr lang="en-US" dirty="0">
                <a:solidFill>
                  <a:srgbClr val="FF0000"/>
                </a:solidFill>
              </a:rPr>
              <a:t>PERFORMANCE</a:t>
            </a:r>
            <a:r>
              <a:rPr lang="en-US" dirty="0">
                <a:solidFill>
                  <a:srgbClr val="002060"/>
                </a:solidFill>
              </a:rPr>
              <a:t> – 20 years ago 3-5 seconds was acceptable, now anything over 500 </a:t>
            </a:r>
            <a:r>
              <a:rPr lang="en-US" dirty="0" err="1">
                <a:solidFill>
                  <a:srgbClr val="002060"/>
                </a:solidFill>
              </a:rPr>
              <a:t>ms</a:t>
            </a:r>
            <a:r>
              <a:rPr lang="en-US" dirty="0">
                <a:solidFill>
                  <a:srgbClr val="002060"/>
                </a:solidFill>
              </a:rPr>
              <a:t> is considered slow, we target under 100ms in general. (3) </a:t>
            </a:r>
            <a:r>
              <a:rPr lang="en-US" dirty="0">
                <a:solidFill>
                  <a:srgbClr val="FF0000"/>
                </a:solidFill>
              </a:rPr>
              <a:t>RESILIENCY</a:t>
            </a:r>
            <a:r>
              <a:rPr lang="en-US" dirty="0">
                <a:solidFill>
                  <a:srgbClr val="002060"/>
                </a:solidFill>
              </a:rPr>
              <a:t> – 20 years ago 95+% availability was OK; now anything less than 99.9% is considered bad.  (4) </a:t>
            </a:r>
            <a:r>
              <a:rPr lang="en-US" dirty="0">
                <a:solidFill>
                  <a:srgbClr val="FF0000"/>
                </a:solidFill>
              </a:rPr>
              <a:t>SECURITY</a:t>
            </a:r>
            <a:r>
              <a:rPr lang="en-US" dirty="0">
                <a:solidFill>
                  <a:srgbClr val="002060"/>
                </a:solidFill>
              </a:rPr>
              <a:t> – 20 years ago APIs were internal only, now they are a major attack vector so security is essential. </a:t>
            </a:r>
          </a:p>
        </p:txBody>
      </p:sp>
      <p:sp>
        <p:nvSpPr>
          <p:cNvPr id="54" name="Rectangle 53">
            <a:extLst>
              <a:ext uri="{FF2B5EF4-FFF2-40B4-BE49-F238E27FC236}">
                <a16:creationId xmlns:a16="http://schemas.microsoft.com/office/drawing/2014/main" id="{C08A7A89-4DB1-3503-306B-23BE7174B119}"/>
              </a:ext>
            </a:extLst>
          </p:cNvPr>
          <p:cNvSpPr/>
          <p:nvPr/>
        </p:nvSpPr>
        <p:spPr>
          <a:xfrm rot="16200000">
            <a:off x="4118456" y="3021431"/>
            <a:ext cx="1234057" cy="343043"/>
          </a:xfrm>
          <a:prstGeom prst="rect">
            <a:avLst/>
          </a:prstGeom>
        </p:spPr>
        <p:txBody>
          <a:bodyPr wrap="square">
            <a:spAutoFit/>
          </a:bodyPr>
          <a:lstStyle/>
          <a:p>
            <a:pPr algn="ctr"/>
            <a:r>
              <a:rPr lang="en-US" dirty="0">
                <a:solidFill>
                  <a:srgbClr val="002060"/>
                </a:solidFill>
              </a:rPr>
              <a:t>MANY</a:t>
            </a:r>
          </a:p>
        </p:txBody>
      </p:sp>
      <p:sp>
        <p:nvSpPr>
          <p:cNvPr id="55" name="Rectangle 54">
            <a:extLst>
              <a:ext uri="{FF2B5EF4-FFF2-40B4-BE49-F238E27FC236}">
                <a16:creationId xmlns:a16="http://schemas.microsoft.com/office/drawing/2014/main" id="{9F525AC1-9193-2317-416B-E9C26CAFB465}"/>
              </a:ext>
            </a:extLst>
          </p:cNvPr>
          <p:cNvSpPr/>
          <p:nvPr/>
        </p:nvSpPr>
        <p:spPr>
          <a:xfrm rot="16200000">
            <a:off x="7030721" y="3021431"/>
            <a:ext cx="1234057" cy="343043"/>
          </a:xfrm>
          <a:prstGeom prst="rect">
            <a:avLst/>
          </a:prstGeom>
        </p:spPr>
        <p:txBody>
          <a:bodyPr wrap="square">
            <a:spAutoFit/>
          </a:bodyPr>
          <a:lstStyle/>
          <a:p>
            <a:pPr algn="ctr"/>
            <a:r>
              <a:rPr lang="en-US" dirty="0">
                <a:solidFill>
                  <a:srgbClr val="002060"/>
                </a:solidFill>
              </a:rPr>
              <a:t>FEW</a:t>
            </a:r>
          </a:p>
        </p:txBody>
      </p:sp>
    </p:spTree>
    <p:extLst>
      <p:ext uri="{BB962C8B-B14F-4D97-AF65-F5344CB8AC3E}">
        <p14:creationId xmlns:p14="http://schemas.microsoft.com/office/powerpoint/2010/main" val="6861596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466991"/>
            <a:ext cx="3860800" cy="366117"/>
          </a:xfrm>
        </p:spPr>
        <p:txBody>
          <a:bodyPr/>
          <a:lstStyle/>
          <a:p>
            <a:fld id="{9ADFED00-AB40-F848-A41A-BF582FBEF6A9}" type="slidenum">
              <a:rPr lang="en-US"/>
              <a:pPr/>
              <a:t>25</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API Components</a:t>
            </a:r>
          </a:p>
        </p:txBody>
      </p:sp>
      <p:sp>
        <p:nvSpPr>
          <p:cNvPr id="28" name="Rectangle 27">
            <a:extLst>
              <a:ext uri="{FF2B5EF4-FFF2-40B4-BE49-F238E27FC236}">
                <a16:creationId xmlns:a16="http://schemas.microsoft.com/office/drawing/2014/main" id="{B9B7D435-519C-69D2-3C68-0768B0073815}"/>
              </a:ext>
            </a:extLst>
          </p:cNvPr>
          <p:cNvSpPr/>
          <p:nvPr/>
        </p:nvSpPr>
        <p:spPr bwMode="auto">
          <a:xfrm>
            <a:off x="191001" y="1604317"/>
            <a:ext cx="2209800" cy="119306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29" name="Rectangle 28">
            <a:extLst>
              <a:ext uri="{FF2B5EF4-FFF2-40B4-BE49-F238E27FC236}">
                <a16:creationId xmlns:a16="http://schemas.microsoft.com/office/drawing/2014/main" id="{49D142A3-1D49-15C5-4B45-059F8FA6D7E1}"/>
              </a:ext>
            </a:extLst>
          </p:cNvPr>
          <p:cNvSpPr/>
          <p:nvPr/>
        </p:nvSpPr>
        <p:spPr bwMode="auto">
          <a:xfrm>
            <a:off x="191001" y="2797377"/>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0" name="Rectangle 29">
            <a:extLst>
              <a:ext uri="{FF2B5EF4-FFF2-40B4-BE49-F238E27FC236}">
                <a16:creationId xmlns:a16="http://schemas.microsoft.com/office/drawing/2014/main" id="{EAFD5E49-D3B9-6AC9-824B-DA333023E4A4}"/>
              </a:ext>
            </a:extLst>
          </p:cNvPr>
          <p:cNvSpPr/>
          <p:nvPr/>
        </p:nvSpPr>
        <p:spPr bwMode="auto">
          <a:xfrm>
            <a:off x="180111" y="3807564"/>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1" name="Rectangle 30">
            <a:extLst>
              <a:ext uri="{FF2B5EF4-FFF2-40B4-BE49-F238E27FC236}">
                <a16:creationId xmlns:a16="http://schemas.microsoft.com/office/drawing/2014/main" id="{119039F6-BBAA-6D4D-D236-2D3459502DF9}"/>
              </a:ext>
            </a:extLst>
          </p:cNvPr>
          <p:cNvSpPr/>
          <p:nvPr/>
        </p:nvSpPr>
        <p:spPr bwMode="auto">
          <a:xfrm>
            <a:off x="180111" y="4406278"/>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2" name="Rectangle 31">
            <a:extLst>
              <a:ext uri="{FF2B5EF4-FFF2-40B4-BE49-F238E27FC236}">
                <a16:creationId xmlns:a16="http://schemas.microsoft.com/office/drawing/2014/main" id="{7E211AAF-E56F-0E55-7B9D-7CBE21BB7363}"/>
              </a:ext>
            </a:extLst>
          </p:cNvPr>
          <p:cNvSpPr/>
          <p:nvPr/>
        </p:nvSpPr>
        <p:spPr bwMode="auto">
          <a:xfrm>
            <a:off x="180111" y="5002808"/>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21" name="Rectangle 3" descr="Rectangle: Click to edit Master text styles&#10;Second level&#10;Third level&#10;Fourth level&#10;Fifth level">
            <a:extLst>
              <a:ext uri="{FF2B5EF4-FFF2-40B4-BE49-F238E27FC236}">
                <a16:creationId xmlns:a16="http://schemas.microsoft.com/office/drawing/2014/main" id="{C86C6E1A-BC8D-F388-EF85-DAF9F0AEDE44}"/>
              </a:ext>
            </a:extLst>
          </p:cNvPr>
          <p:cNvSpPr txBox="1">
            <a:spLocks noChangeArrowheads="1"/>
          </p:cNvSpPr>
          <p:nvPr/>
        </p:nvSpPr>
        <p:spPr bwMode="auto">
          <a:xfrm>
            <a:off x="2854036" y="1557979"/>
            <a:ext cx="9133372" cy="28798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800" b="0" dirty="0"/>
              <a:t>For API-based architectures we need:</a:t>
            </a:r>
          </a:p>
          <a:p>
            <a:pPr indent="-212725">
              <a:lnSpc>
                <a:spcPct val="100000"/>
              </a:lnSpc>
            </a:pPr>
            <a:r>
              <a:rPr lang="en-US" sz="1800" b="0" dirty="0"/>
              <a:t>A way to serialize and deserialize data structures that will be exchanged between the client and server that is language agnostic</a:t>
            </a:r>
          </a:p>
          <a:p>
            <a:pPr indent="-212725">
              <a:lnSpc>
                <a:spcPct val="100000"/>
              </a:lnSpc>
            </a:pPr>
            <a:r>
              <a:rPr lang="en-US" sz="1800" b="0" dirty="0"/>
              <a:t>Libraries that provide simple abstractions to send and receive data without knowledge of the underlying network protocol requirements</a:t>
            </a:r>
          </a:p>
          <a:p>
            <a:pPr indent="-212725">
              <a:lnSpc>
                <a:spcPct val="100000"/>
              </a:lnSpc>
            </a:pPr>
            <a:r>
              <a:rPr lang="en-US" sz="1800" b="0" dirty="0"/>
              <a:t>The ability to support important resiliency patterns such as health checks, retries, timeouts, circuit-breakers, </a:t>
            </a:r>
            <a:r>
              <a:rPr lang="en-US" sz="1800" b="0" dirty="0" err="1"/>
              <a:t>etc</a:t>
            </a:r>
            <a:r>
              <a:rPr lang="en-US" sz="1800" b="0" dirty="0"/>
              <a:t> given this is a distributed system</a:t>
            </a:r>
          </a:p>
          <a:p>
            <a:pPr indent="-212725">
              <a:lnSpc>
                <a:spcPct val="100000"/>
              </a:lnSpc>
            </a:pPr>
            <a:r>
              <a:rPr lang="en-US" sz="1800" b="0" dirty="0"/>
              <a:t>The ability to observe and trace distributed calls end-to-end for performance optimization and debugging</a:t>
            </a:r>
          </a:p>
          <a:p>
            <a:pPr indent="-212725">
              <a:lnSpc>
                <a:spcPct val="100000"/>
              </a:lnSpc>
            </a:pPr>
            <a:r>
              <a:rPr lang="en-US" sz="1800" b="0" dirty="0"/>
              <a:t>The ability to supervise servers to ensure that they are running and are healthy, and to automatically restart and scale them out as needed</a:t>
            </a:r>
          </a:p>
          <a:p>
            <a:pPr indent="-212725">
              <a:lnSpc>
                <a:spcPct val="100000"/>
              </a:lnSpc>
            </a:pPr>
            <a:r>
              <a:rPr lang="en-US" sz="1800" b="0" dirty="0"/>
              <a:t>The ability to ensure that the clients and servers trust each other from a security perspective, and are hardened to common attacks</a:t>
            </a:r>
          </a:p>
          <a:p>
            <a:pPr lvl="1">
              <a:lnSpc>
                <a:spcPct val="100000"/>
              </a:lnSpc>
            </a:pPr>
            <a:endParaRPr lang="en-US" sz="1800" b="0" dirty="0"/>
          </a:p>
        </p:txBody>
      </p:sp>
    </p:spTree>
    <p:extLst>
      <p:ext uri="{BB962C8B-B14F-4D97-AF65-F5344CB8AC3E}">
        <p14:creationId xmlns:p14="http://schemas.microsoft.com/office/powerpoint/2010/main" val="97905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577828"/>
            <a:ext cx="3860800" cy="366117"/>
          </a:xfrm>
        </p:spPr>
        <p:txBody>
          <a:bodyPr/>
          <a:lstStyle/>
          <a:p>
            <a:fld id="{9ADFED00-AB40-F848-A41A-BF582FBEF6A9}" type="slidenum">
              <a:rPr lang="en-US"/>
              <a:pPr/>
              <a:t>26</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XML-RPC and SOAP (late ‘90s – early ‘00s)</a:t>
            </a:r>
          </a:p>
        </p:txBody>
      </p:sp>
      <p:sp>
        <p:nvSpPr>
          <p:cNvPr id="10" name="Rectangle 9">
            <a:extLst>
              <a:ext uri="{FF2B5EF4-FFF2-40B4-BE49-F238E27FC236}">
                <a16:creationId xmlns:a16="http://schemas.microsoft.com/office/drawing/2014/main" id="{D881712B-E13A-6CDA-0DD5-43B39733F12E}"/>
              </a:ext>
            </a:extLst>
          </p:cNvPr>
          <p:cNvSpPr/>
          <p:nvPr/>
        </p:nvSpPr>
        <p:spPr>
          <a:xfrm>
            <a:off x="609600" y="861777"/>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11" name="Rectangle 10">
            <a:extLst>
              <a:ext uri="{FF2B5EF4-FFF2-40B4-BE49-F238E27FC236}">
                <a16:creationId xmlns:a16="http://schemas.microsoft.com/office/drawing/2014/main" id="{3CBBA912-8F40-B93B-3E1B-20E54A494FD0}"/>
              </a:ext>
            </a:extLst>
          </p:cNvPr>
          <p:cNvSpPr/>
          <p:nvPr/>
        </p:nvSpPr>
        <p:spPr>
          <a:xfrm>
            <a:off x="1717964" y="1068421"/>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12" name="Rectangle 11">
            <a:extLst>
              <a:ext uri="{FF2B5EF4-FFF2-40B4-BE49-F238E27FC236}">
                <a16:creationId xmlns:a16="http://schemas.microsoft.com/office/drawing/2014/main" id="{9E341AB1-3570-626C-2EBE-82B2EF6F1129}"/>
              </a:ext>
            </a:extLst>
          </p:cNvPr>
          <p:cNvSpPr/>
          <p:nvPr/>
        </p:nvSpPr>
        <p:spPr>
          <a:xfrm>
            <a:off x="2909456" y="1172665"/>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13" name="Rectangle 12">
            <a:extLst>
              <a:ext uri="{FF2B5EF4-FFF2-40B4-BE49-F238E27FC236}">
                <a16:creationId xmlns:a16="http://schemas.microsoft.com/office/drawing/2014/main" id="{90FA7330-9FEC-9B56-F652-1AA74E7E14EE}"/>
              </a:ext>
            </a:extLst>
          </p:cNvPr>
          <p:cNvSpPr/>
          <p:nvPr/>
        </p:nvSpPr>
        <p:spPr>
          <a:xfrm>
            <a:off x="568038" y="1883692"/>
            <a:ext cx="10778842" cy="592342"/>
          </a:xfrm>
          <a:prstGeom prst="rect">
            <a:avLst/>
          </a:prstGeom>
        </p:spPr>
        <p:txBody>
          <a:bodyPr wrap="square">
            <a:spAutoFit/>
          </a:bodyPr>
          <a:lstStyle/>
          <a:p>
            <a:pPr algn="ctr"/>
            <a:r>
              <a:rPr lang="en-US" dirty="0">
                <a:solidFill>
                  <a:srgbClr val="FF0000"/>
                </a:solidFill>
              </a:rPr>
              <a:t>For the most part, SOAP was a protocol encapsulated in HTTP and was sent from clients to servers in an HTTP POST</a:t>
            </a:r>
          </a:p>
        </p:txBody>
      </p:sp>
      <p:sp>
        <p:nvSpPr>
          <p:cNvPr id="14" name="Rectangle 13">
            <a:extLst>
              <a:ext uri="{FF2B5EF4-FFF2-40B4-BE49-F238E27FC236}">
                <a16:creationId xmlns:a16="http://schemas.microsoft.com/office/drawing/2014/main" id="{61CE5E22-1300-FE1E-2C53-42DAFC3AD659}"/>
              </a:ext>
            </a:extLst>
          </p:cNvPr>
          <p:cNvSpPr/>
          <p:nvPr/>
        </p:nvSpPr>
        <p:spPr>
          <a:xfrm>
            <a:off x="4154059" y="1233050"/>
            <a:ext cx="6680200" cy="2924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SOAP</a:t>
            </a:r>
          </a:p>
        </p:txBody>
      </p:sp>
      <p:sp>
        <p:nvSpPr>
          <p:cNvPr id="15" name="Rectangle 14">
            <a:extLst>
              <a:ext uri="{FF2B5EF4-FFF2-40B4-BE49-F238E27FC236}">
                <a16:creationId xmlns:a16="http://schemas.microsoft.com/office/drawing/2014/main" id="{BB613E89-EFD5-F56A-2A74-210FEFEA39F0}"/>
              </a:ext>
            </a:extLst>
          </p:cNvPr>
          <p:cNvSpPr/>
          <p:nvPr/>
        </p:nvSpPr>
        <p:spPr>
          <a:xfrm>
            <a:off x="526472" y="2562568"/>
            <a:ext cx="10778842" cy="592342"/>
          </a:xfrm>
          <a:prstGeom prst="rect">
            <a:avLst/>
          </a:prstGeom>
        </p:spPr>
        <p:txBody>
          <a:bodyPr wrap="square">
            <a:spAutoFit/>
          </a:bodyPr>
          <a:lstStyle/>
          <a:p>
            <a:pPr algn="ctr"/>
            <a:r>
              <a:rPr lang="en-US" dirty="0">
                <a:solidFill>
                  <a:srgbClr val="FF0000"/>
                </a:solidFill>
              </a:rPr>
              <a:t>Like all other protocols, SOAP separated Headers that were used as </a:t>
            </a:r>
            <a:r>
              <a:rPr lang="en-US" dirty="0" err="1">
                <a:solidFill>
                  <a:srgbClr val="FF0000"/>
                </a:solidFill>
              </a:rPr>
              <a:t>Metdata</a:t>
            </a:r>
            <a:r>
              <a:rPr lang="en-US" dirty="0">
                <a:solidFill>
                  <a:srgbClr val="FF0000"/>
                </a:solidFill>
              </a:rPr>
              <a:t>, from the payload which was used to communicate request calls, and responses in XML</a:t>
            </a:r>
          </a:p>
        </p:txBody>
      </p:sp>
      <p:sp>
        <p:nvSpPr>
          <p:cNvPr id="2" name="Rectangle 1">
            <a:extLst>
              <a:ext uri="{FF2B5EF4-FFF2-40B4-BE49-F238E27FC236}">
                <a16:creationId xmlns:a16="http://schemas.microsoft.com/office/drawing/2014/main" id="{370EEBF7-28A4-36A7-1947-2B0DA910266D}"/>
              </a:ext>
            </a:extLst>
          </p:cNvPr>
          <p:cNvSpPr/>
          <p:nvPr/>
        </p:nvSpPr>
        <p:spPr>
          <a:xfrm>
            <a:off x="842823" y="3636096"/>
            <a:ext cx="7802414" cy="2834622"/>
          </a:xfrm>
          <a:prstGeom prst="rect">
            <a:avLst/>
          </a:prstGeom>
        </p:spPr>
        <p:txBody>
          <a:bodyPr wrap="square">
            <a:spAutoFit/>
          </a:bodyPr>
          <a:lstStyle/>
          <a:p>
            <a:pPr latinLnBrk="1">
              <a:tabLst>
                <a:tab pos="217488" algn="l"/>
                <a:tab pos="449263" algn="l"/>
                <a:tab pos="627063" algn="l"/>
              </a:tabLst>
            </a:pPr>
            <a:r>
              <a:rPr lang="en-US" b="0" dirty="0">
                <a:latin typeface="SF Mono"/>
              </a:rPr>
              <a:t>&lt;?xml version="1.0"?&gt;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 </a:t>
            </a:r>
            <a:r>
              <a:rPr lang="en-US" b="0" dirty="0" err="1">
                <a:solidFill>
                  <a:srgbClr val="FF0000"/>
                </a:solidFill>
                <a:latin typeface="SF Mono"/>
              </a:rPr>
              <a:t>xmlns:soap</a:t>
            </a:r>
            <a:r>
              <a:rPr lang="en-US" b="0" dirty="0">
                <a:solidFill>
                  <a:srgbClr val="FF0000"/>
                </a:solidFill>
                <a:latin typeface="SF Mono"/>
              </a:rPr>
              <a:t>="http://www.w3.org/2003/05/soap-envelope"&gt;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h:LevelOfDetail</a:t>
            </a:r>
            <a:r>
              <a:rPr lang="en-US" b="0" dirty="0">
                <a:latin typeface="SF Mono"/>
              </a:rPr>
              <a:t>&gt; Summary &lt;/</a:t>
            </a:r>
            <a:r>
              <a:rPr lang="en-US" b="0" dirty="0" err="1">
                <a:latin typeface="SF Mono"/>
              </a:rPr>
              <a:t>h:LevelOfDetail</a:t>
            </a:r>
            <a:r>
              <a:rPr lang="en-US" b="0" dirty="0">
                <a:latin typeface="SF Mono"/>
              </a:rPr>
              <a:t>&gt;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m:UserId</a:t>
            </a:r>
            <a:r>
              <a:rPr lang="en-US" b="0" dirty="0">
                <a:latin typeface="SF Mono"/>
              </a:rPr>
              <a:t>&gt;123&lt;/</a:t>
            </a:r>
            <a:r>
              <a:rPr lang="en-US" b="0" dirty="0" err="1">
                <a:latin typeface="SF Mono"/>
              </a:rPr>
              <a:t>m:UserId</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a:t>
            </a:r>
            <a:r>
              <a:rPr lang="en-US" b="0" dirty="0">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&gt;</a:t>
            </a:r>
            <a:endParaRPr lang="en-US" b="0" i="0" dirty="0">
              <a:solidFill>
                <a:srgbClr val="FF0000"/>
              </a:solidFill>
              <a:effectLst/>
              <a:latin typeface="SF Mono"/>
            </a:endParaRPr>
          </a:p>
        </p:txBody>
      </p:sp>
      <p:sp>
        <p:nvSpPr>
          <p:cNvPr id="22" name="Rectangle 21">
            <a:extLst>
              <a:ext uri="{FF2B5EF4-FFF2-40B4-BE49-F238E27FC236}">
                <a16:creationId xmlns:a16="http://schemas.microsoft.com/office/drawing/2014/main" id="{1B21675C-D607-21B6-0B36-FAC7431DE2E5}"/>
              </a:ext>
            </a:extLst>
          </p:cNvPr>
          <p:cNvSpPr/>
          <p:nvPr/>
        </p:nvSpPr>
        <p:spPr>
          <a:xfrm rot="16200000">
            <a:off x="7141994" y="5074584"/>
            <a:ext cx="2621936" cy="384552"/>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Structure</a:t>
            </a:r>
          </a:p>
        </p:txBody>
      </p:sp>
      <p:sp>
        <p:nvSpPr>
          <p:cNvPr id="23" name="Rectangle 22">
            <a:extLst>
              <a:ext uri="{FF2B5EF4-FFF2-40B4-BE49-F238E27FC236}">
                <a16:creationId xmlns:a16="http://schemas.microsoft.com/office/drawing/2014/main" id="{6897105F-F407-DE0A-5102-1C6FA145EA60}"/>
              </a:ext>
            </a:extLst>
          </p:cNvPr>
          <p:cNvSpPr/>
          <p:nvPr/>
        </p:nvSpPr>
        <p:spPr>
          <a:xfrm>
            <a:off x="8747778" y="4229565"/>
            <a:ext cx="2349713" cy="698948"/>
          </a:xfrm>
          <a:prstGeom prst="rect">
            <a:avLst/>
          </a:prstGeom>
          <a:solidFill>
            <a:srgbClr val="0432FF"/>
          </a:solidFill>
          <a:ln>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Header</a:t>
            </a:r>
          </a:p>
        </p:txBody>
      </p:sp>
      <p:sp>
        <p:nvSpPr>
          <p:cNvPr id="24" name="Rectangle 23">
            <a:extLst>
              <a:ext uri="{FF2B5EF4-FFF2-40B4-BE49-F238E27FC236}">
                <a16:creationId xmlns:a16="http://schemas.microsoft.com/office/drawing/2014/main" id="{93CC51CE-DEFB-165E-A0A8-0DCDDF6BA2F9}"/>
              </a:ext>
            </a:extLst>
          </p:cNvPr>
          <p:cNvSpPr/>
          <p:nvPr/>
        </p:nvSpPr>
        <p:spPr>
          <a:xfrm>
            <a:off x="8747777" y="4922237"/>
            <a:ext cx="2349713" cy="132616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Payload</a:t>
            </a:r>
            <a:br>
              <a:rPr lang="en-US" dirty="0">
                <a:solidFill>
                  <a:schemeClr val="bg1"/>
                </a:solidFill>
              </a:rPr>
            </a:br>
            <a:r>
              <a:rPr lang="en-US" dirty="0">
                <a:solidFill>
                  <a:schemeClr val="bg1"/>
                </a:solidFill>
              </a:rPr>
              <a:t>(any XML)</a:t>
            </a:r>
          </a:p>
        </p:txBody>
      </p:sp>
      <p:sp>
        <p:nvSpPr>
          <p:cNvPr id="25" name="Rectangle 24">
            <a:extLst>
              <a:ext uri="{FF2B5EF4-FFF2-40B4-BE49-F238E27FC236}">
                <a16:creationId xmlns:a16="http://schemas.microsoft.com/office/drawing/2014/main" id="{E94407E6-6743-9375-D035-1AC0211847C6}"/>
              </a:ext>
            </a:extLst>
          </p:cNvPr>
          <p:cNvSpPr/>
          <p:nvPr/>
        </p:nvSpPr>
        <p:spPr>
          <a:xfrm>
            <a:off x="706579" y="3303184"/>
            <a:ext cx="10778842" cy="343043"/>
          </a:xfrm>
          <a:prstGeom prst="rect">
            <a:avLst/>
          </a:prstGeom>
        </p:spPr>
        <p:txBody>
          <a:bodyPr wrap="square">
            <a:spAutoFit/>
          </a:bodyPr>
          <a:lstStyle/>
          <a:p>
            <a:pPr algn="ctr"/>
            <a:r>
              <a:rPr lang="en-US" dirty="0">
                <a:solidFill>
                  <a:schemeClr val="tx1">
                    <a:lumMod val="95000"/>
                    <a:lumOff val="5000"/>
                  </a:schemeClr>
                </a:solidFill>
              </a:rPr>
              <a:t>EXAMPLE:  A SOAP REQUEST</a:t>
            </a:r>
          </a:p>
        </p:txBody>
      </p:sp>
    </p:spTree>
    <p:extLst>
      <p:ext uri="{BB962C8B-B14F-4D97-AF65-F5344CB8AC3E}">
        <p14:creationId xmlns:p14="http://schemas.microsoft.com/office/powerpoint/2010/main" val="72858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577828"/>
            <a:ext cx="3860800" cy="366117"/>
          </a:xfrm>
        </p:spPr>
        <p:txBody>
          <a:bodyPr/>
          <a:lstStyle/>
          <a:p>
            <a:fld id="{9ADFED00-AB40-F848-A41A-BF582FBEF6A9}" type="slidenum">
              <a:rPr lang="en-US"/>
              <a:pPr/>
              <a:t>27</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XML-RPC and SOAP (late ‘90s – early ‘00s)</a:t>
            </a:r>
          </a:p>
        </p:txBody>
      </p:sp>
      <p:sp>
        <p:nvSpPr>
          <p:cNvPr id="10" name="Rectangle 9">
            <a:extLst>
              <a:ext uri="{FF2B5EF4-FFF2-40B4-BE49-F238E27FC236}">
                <a16:creationId xmlns:a16="http://schemas.microsoft.com/office/drawing/2014/main" id="{D881712B-E13A-6CDA-0DD5-43B39733F12E}"/>
              </a:ext>
            </a:extLst>
          </p:cNvPr>
          <p:cNvSpPr/>
          <p:nvPr/>
        </p:nvSpPr>
        <p:spPr>
          <a:xfrm>
            <a:off x="609600" y="861777"/>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11" name="Rectangle 10">
            <a:extLst>
              <a:ext uri="{FF2B5EF4-FFF2-40B4-BE49-F238E27FC236}">
                <a16:creationId xmlns:a16="http://schemas.microsoft.com/office/drawing/2014/main" id="{3CBBA912-8F40-B93B-3E1B-20E54A494FD0}"/>
              </a:ext>
            </a:extLst>
          </p:cNvPr>
          <p:cNvSpPr/>
          <p:nvPr/>
        </p:nvSpPr>
        <p:spPr>
          <a:xfrm>
            <a:off x="1717964" y="1068421"/>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12" name="Rectangle 11">
            <a:extLst>
              <a:ext uri="{FF2B5EF4-FFF2-40B4-BE49-F238E27FC236}">
                <a16:creationId xmlns:a16="http://schemas.microsoft.com/office/drawing/2014/main" id="{9E341AB1-3570-626C-2EBE-82B2EF6F1129}"/>
              </a:ext>
            </a:extLst>
          </p:cNvPr>
          <p:cNvSpPr/>
          <p:nvPr/>
        </p:nvSpPr>
        <p:spPr>
          <a:xfrm>
            <a:off x="2909456" y="1172665"/>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14" name="Rectangle 13">
            <a:extLst>
              <a:ext uri="{FF2B5EF4-FFF2-40B4-BE49-F238E27FC236}">
                <a16:creationId xmlns:a16="http://schemas.microsoft.com/office/drawing/2014/main" id="{61CE5E22-1300-FE1E-2C53-42DAFC3AD659}"/>
              </a:ext>
            </a:extLst>
          </p:cNvPr>
          <p:cNvSpPr/>
          <p:nvPr/>
        </p:nvSpPr>
        <p:spPr>
          <a:xfrm>
            <a:off x="4154059" y="1233050"/>
            <a:ext cx="6680200" cy="2924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SOAP RESPONSE</a:t>
            </a:r>
          </a:p>
        </p:txBody>
      </p:sp>
      <p:sp>
        <p:nvSpPr>
          <p:cNvPr id="15" name="Rectangle 14">
            <a:extLst>
              <a:ext uri="{FF2B5EF4-FFF2-40B4-BE49-F238E27FC236}">
                <a16:creationId xmlns:a16="http://schemas.microsoft.com/office/drawing/2014/main" id="{BB613E89-EFD5-F56A-2A74-210FEFEA39F0}"/>
              </a:ext>
            </a:extLst>
          </p:cNvPr>
          <p:cNvSpPr/>
          <p:nvPr/>
        </p:nvSpPr>
        <p:spPr>
          <a:xfrm>
            <a:off x="443345" y="2043663"/>
            <a:ext cx="10778842" cy="592342"/>
          </a:xfrm>
          <a:prstGeom prst="rect">
            <a:avLst/>
          </a:prstGeom>
        </p:spPr>
        <p:txBody>
          <a:bodyPr wrap="square">
            <a:spAutoFit/>
          </a:bodyPr>
          <a:lstStyle/>
          <a:p>
            <a:pPr algn="ctr"/>
            <a:r>
              <a:rPr lang="en-US" dirty="0">
                <a:solidFill>
                  <a:srgbClr val="FF0000"/>
                </a:solidFill>
              </a:rPr>
              <a:t>SOAP RESPONSES TOOK THE SAME STRUCTURE AS A REQUEST BUT HAD AN OPTIONAL OTHER VERB CALLED A “FAULT” THAT COULD BE RETURNED IF AN ERROR HAPPENED</a:t>
            </a:r>
          </a:p>
        </p:txBody>
      </p:sp>
      <p:sp>
        <p:nvSpPr>
          <p:cNvPr id="2" name="Rectangle 1">
            <a:extLst>
              <a:ext uri="{FF2B5EF4-FFF2-40B4-BE49-F238E27FC236}">
                <a16:creationId xmlns:a16="http://schemas.microsoft.com/office/drawing/2014/main" id="{370EEBF7-28A4-36A7-1947-2B0DA910266D}"/>
              </a:ext>
            </a:extLst>
          </p:cNvPr>
          <p:cNvSpPr/>
          <p:nvPr/>
        </p:nvSpPr>
        <p:spPr>
          <a:xfrm>
            <a:off x="842823" y="3151181"/>
            <a:ext cx="7802414" cy="3582519"/>
          </a:xfrm>
          <a:prstGeom prst="rect">
            <a:avLst/>
          </a:prstGeom>
        </p:spPr>
        <p:txBody>
          <a:bodyPr wrap="square">
            <a:spAutoFit/>
          </a:bodyPr>
          <a:lstStyle/>
          <a:p>
            <a:pPr latinLnBrk="1">
              <a:tabLst>
                <a:tab pos="217488" algn="l"/>
                <a:tab pos="449263" algn="l"/>
                <a:tab pos="627063" algn="l"/>
              </a:tabLst>
            </a:pPr>
            <a:r>
              <a:rPr lang="en-US" b="0" dirty="0">
                <a:latin typeface="SF Mono"/>
              </a:rPr>
              <a:t>&lt;?xml version="1.0"?&gt;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 </a:t>
            </a:r>
            <a:r>
              <a:rPr lang="en-US" b="0" dirty="0" err="1">
                <a:solidFill>
                  <a:srgbClr val="FF0000"/>
                </a:solidFill>
                <a:latin typeface="SF Mono"/>
              </a:rPr>
              <a:t>xmlns:soap</a:t>
            </a:r>
            <a:r>
              <a:rPr lang="en-US" b="0" dirty="0">
                <a:solidFill>
                  <a:srgbClr val="FF0000"/>
                </a:solidFill>
                <a:latin typeface="SF Mono"/>
              </a:rPr>
              <a:t>="http://www.w3.org/2003/05/soap-envelope"&gt;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h:LevelOfDetail</a:t>
            </a:r>
            <a:r>
              <a:rPr lang="en-US" b="0" dirty="0">
                <a:latin typeface="SF Mono"/>
              </a:rPr>
              <a:t>&gt; Summary &lt;/</a:t>
            </a:r>
            <a:r>
              <a:rPr lang="en-US" b="0" dirty="0" err="1">
                <a:latin typeface="SF Mono"/>
              </a:rPr>
              <a:t>h:LevelOfDetail</a:t>
            </a:r>
            <a:r>
              <a:rPr lang="en-US" b="0" dirty="0">
                <a:latin typeface="SF Mono"/>
              </a:rPr>
              <a:t>&gt;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m:GetUserResponse</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m:First-Name</a:t>
            </a:r>
            <a:r>
              <a:rPr lang="en-US" b="0" dirty="0">
                <a:latin typeface="SF Mono"/>
              </a:rPr>
              <a:t>&gt;B </a:t>
            </a:r>
            <a:r>
              <a:rPr lang="en-US" b="0" dirty="0" err="1">
                <a:latin typeface="SF Mono"/>
              </a:rPr>
              <a:t>rian</a:t>
            </a:r>
            <a:r>
              <a:rPr lang="en-US" b="0" dirty="0">
                <a:latin typeface="SF Mono"/>
              </a:rPr>
              <a:t>&lt;/</a:t>
            </a:r>
            <a:r>
              <a:rPr lang="en-US" b="0" dirty="0" err="1">
                <a:latin typeface="SF Mono"/>
              </a:rPr>
              <a:t>m:First-Name</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m:Last-Name</a:t>
            </a:r>
            <a:r>
              <a:rPr lang="en-US" b="0" dirty="0">
                <a:latin typeface="SF Mono"/>
              </a:rPr>
              <a:t>&gt;Mitchell&lt;/</a:t>
            </a:r>
            <a:r>
              <a:rPr lang="en-US" b="0" dirty="0" err="1">
                <a:latin typeface="SF Mono"/>
              </a:rPr>
              <a:t>m:Last-Name</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m:Gender</a:t>
            </a:r>
            <a:r>
              <a:rPr lang="en-US" b="0" dirty="0">
                <a:latin typeface="SF Mono"/>
              </a:rPr>
              <a:t>&gt;Male&lt;/</a:t>
            </a:r>
            <a:r>
              <a:rPr lang="en-US" b="0" dirty="0" err="1">
                <a:latin typeface="SF Mono"/>
              </a:rPr>
              <a:t>m:Gender</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m:OtherStuff</a:t>
            </a:r>
            <a:r>
              <a:rPr lang="en-US" b="0" dirty="0">
                <a:latin typeface="SF Mono"/>
              </a:rPr>
              <a:t>&gt;Foo-Bar&lt;/</a:t>
            </a:r>
            <a:r>
              <a:rPr lang="en-US" b="0" dirty="0" err="1">
                <a:latin typeface="SF Mono"/>
              </a:rPr>
              <a:t>m:OtherStuff</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m:GetUserResponse</a:t>
            </a:r>
            <a:r>
              <a:rPr lang="en-US" b="0" dirty="0">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&gt;</a:t>
            </a:r>
            <a:endParaRPr lang="en-US" b="0" i="0" dirty="0">
              <a:solidFill>
                <a:srgbClr val="FF0000"/>
              </a:solidFill>
              <a:effectLst/>
              <a:latin typeface="SF Mono"/>
            </a:endParaRPr>
          </a:p>
        </p:txBody>
      </p:sp>
      <p:sp>
        <p:nvSpPr>
          <p:cNvPr id="22" name="Rectangle 21">
            <a:extLst>
              <a:ext uri="{FF2B5EF4-FFF2-40B4-BE49-F238E27FC236}">
                <a16:creationId xmlns:a16="http://schemas.microsoft.com/office/drawing/2014/main" id="{1B21675C-D607-21B6-0B36-FAC7431DE2E5}"/>
              </a:ext>
            </a:extLst>
          </p:cNvPr>
          <p:cNvSpPr/>
          <p:nvPr/>
        </p:nvSpPr>
        <p:spPr>
          <a:xfrm rot="16200000">
            <a:off x="6892403" y="4797283"/>
            <a:ext cx="3121118" cy="384552"/>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Structure</a:t>
            </a:r>
          </a:p>
        </p:txBody>
      </p:sp>
      <p:sp>
        <p:nvSpPr>
          <p:cNvPr id="23" name="Rectangle 22">
            <a:extLst>
              <a:ext uri="{FF2B5EF4-FFF2-40B4-BE49-F238E27FC236}">
                <a16:creationId xmlns:a16="http://schemas.microsoft.com/office/drawing/2014/main" id="{6897105F-F407-DE0A-5102-1C6FA145EA60}"/>
              </a:ext>
            </a:extLst>
          </p:cNvPr>
          <p:cNvSpPr/>
          <p:nvPr/>
        </p:nvSpPr>
        <p:spPr>
          <a:xfrm>
            <a:off x="8747778" y="3633816"/>
            <a:ext cx="2349713" cy="698948"/>
          </a:xfrm>
          <a:prstGeom prst="rect">
            <a:avLst/>
          </a:prstGeom>
          <a:solidFill>
            <a:srgbClr val="0432FF"/>
          </a:solidFill>
          <a:ln>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Header</a:t>
            </a:r>
          </a:p>
        </p:txBody>
      </p:sp>
      <p:sp>
        <p:nvSpPr>
          <p:cNvPr id="24" name="Rectangle 23">
            <a:extLst>
              <a:ext uri="{FF2B5EF4-FFF2-40B4-BE49-F238E27FC236}">
                <a16:creationId xmlns:a16="http://schemas.microsoft.com/office/drawing/2014/main" id="{93CC51CE-DEFB-165E-A0A8-0DCDDF6BA2F9}"/>
              </a:ext>
            </a:extLst>
          </p:cNvPr>
          <p:cNvSpPr/>
          <p:nvPr/>
        </p:nvSpPr>
        <p:spPr>
          <a:xfrm>
            <a:off x="8747777" y="4332765"/>
            <a:ext cx="2349713" cy="191563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Payload</a:t>
            </a:r>
            <a:br>
              <a:rPr lang="en-US" dirty="0">
                <a:solidFill>
                  <a:schemeClr val="bg1"/>
                </a:solidFill>
              </a:rPr>
            </a:br>
            <a:r>
              <a:rPr lang="en-US" dirty="0">
                <a:solidFill>
                  <a:schemeClr val="bg1"/>
                </a:solidFill>
              </a:rPr>
              <a:t>(any XML)</a:t>
            </a:r>
          </a:p>
        </p:txBody>
      </p:sp>
      <p:sp>
        <p:nvSpPr>
          <p:cNvPr id="25" name="Rectangle 24">
            <a:extLst>
              <a:ext uri="{FF2B5EF4-FFF2-40B4-BE49-F238E27FC236}">
                <a16:creationId xmlns:a16="http://schemas.microsoft.com/office/drawing/2014/main" id="{E94407E6-6743-9375-D035-1AC0211847C6}"/>
              </a:ext>
            </a:extLst>
          </p:cNvPr>
          <p:cNvSpPr/>
          <p:nvPr/>
        </p:nvSpPr>
        <p:spPr>
          <a:xfrm>
            <a:off x="706579" y="2618342"/>
            <a:ext cx="10778842" cy="343043"/>
          </a:xfrm>
          <a:prstGeom prst="rect">
            <a:avLst/>
          </a:prstGeom>
        </p:spPr>
        <p:txBody>
          <a:bodyPr wrap="square">
            <a:spAutoFit/>
          </a:bodyPr>
          <a:lstStyle/>
          <a:p>
            <a:pPr algn="ctr"/>
            <a:r>
              <a:rPr lang="en-US" dirty="0">
                <a:solidFill>
                  <a:schemeClr val="tx1">
                    <a:lumMod val="95000"/>
                    <a:lumOff val="5000"/>
                  </a:schemeClr>
                </a:solidFill>
              </a:rPr>
              <a:t>EXAMPLE:  A SOAP RESPONSE</a:t>
            </a:r>
          </a:p>
        </p:txBody>
      </p:sp>
    </p:spTree>
    <p:extLst>
      <p:ext uri="{BB962C8B-B14F-4D97-AF65-F5344CB8AC3E}">
        <p14:creationId xmlns:p14="http://schemas.microsoft.com/office/powerpoint/2010/main" val="38163017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577828"/>
            <a:ext cx="3860800" cy="366117"/>
          </a:xfrm>
        </p:spPr>
        <p:txBody>
          <a:bodyPr/>
          <a:lstStyle/>
          <a:p>
            <a:fld id="{9ADFED00-AB40-F848-A41A-BF582FBEF6A9}" type="slidenum">
              <a:rPr lang="en-US"/>
              <a:pPr/>
              <a:t>28</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XML-RPC and SOAP (late ‘90s – early ‘00s)</a:t>
            </a:r>
          </a:p>
        </p:txBody>
      </p:sp>
      <p:sp>
        <p:nvSpPr>
          <p:cNvPr id="10" name="Rectangle 9">
            <a:extLst>
              <a:ext uri="{FF2B5EF4-FFF2-40B4-BE49-F238E27FC236}">
                <a16:creationId xmlns:a16="http://schemas.microsoft.com/office/drawing/2014/main" id="{D881712B-E13A-6CDA-0DD5-43B39733F12E}"/>
              </a:ext>
            </a:extLst>
          </p:cNvPr>
          <p:cNvSpPr/>
          <p:nvPr/>
        </p:nvSpPr>
        <p:spPr>
          <a:xfrm>
            <a:off x="609600" y="861777"/>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11" name="Rectangle 10">
            <a:extLst>
              <a:ext uri="{FF2B5EF4-FFF2-40B4-BE49-F238E27FC236}">
                <a16:creationId xmlns:a16="http://schemas.microsoft.com/office/drawing/2014/main" id="{3CBBA912-8F40-B93B-3E1B-20E54A494FD0}"/>
              </a:ext>
            </a:extLst>
          </p:cNvPr>
          <p:cNvSpPr/>
          <p:nvPr/>
        </p:nvSpPr>
        <p:spPr>
          <a:xfrm>
            <a:off x="1717964" y="1068421"/>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12" name="Rectangle 11">
            <a:extLst>
              <a:ext uri="{FF2B5EF4-FFF2-40B4-BE49-F238E27FC236}">
                <a16:creationId xmlns:a16="http://schemas.microsoft.com/office/drawing/2014/main" id="{9E341AB1-3570-626C-2EBE-82B2EF6F1129}"/>
              </a:ext>
            </a:extLst>
          </p:cNvPr>
          <p:cNvSpPr/>
          <p:nvPr/>
        </p:nvSpPr>
        <p:spPr>
          <a:xfrm>
            <a:off x="2909456" y="1172665"/>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14" name="Rectangle 13">
            <a:extLst>
              <a:ext uri="{FF2B5EF4-FFF2-40B4-BE49-F238E27FC236}">
                <a16:creationId xmlns:a16="http://schemas.microsoft.com/office/drawing/2014/main" id="{61CE5E22-1300-FE1E-2C53-42DAFC3AD659}"/>
              </a:ext>
            </a:extLst>
          </p:cNvPr>
          <p:cNvSpPr/>
          <p:nvPr/>
        </p:nvSpPr>
        <p:spPr>
          <a:xfrm>
            <a:off x="4154059" y="1233050"/>
            <a:ext cx="6680200" cy="2924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SOAP RESPONSE</a:t>
            </a:r>
          </a:p>
        </p:txBody>
      </p:sp>
      <p:sp>
        <p:nvSpPr>
          <p:cNvPr id="15" name="Rectangle 14">
            <a:extLst>
              <a:ext uri="{FF2B5EF4-FFF2-40B4-BE49-F238E27FC236}">
                <a16:creationId xmlns:a16="http://schemas.microsoft.com/office/drawing/2014/main" id="{BB613E89-EFD5-F56A-2A74-210FEFEA39F0}"/>
              </a:ext>
            </a:extLst>
          </p:cNvPr>
          <p:cNvSpPr/>
          <p:nvPr/>
        </p:nvSpPr>
        <p:spPr>
          <a:xfrm>
            <a:off x="443345" y="2043663"/>
            <a:ext cx="10778842" cy="592342"/>
          </a:xfrm>
          <a:prstGeom prst="rect">
            <a:avLst/>
          </a:prstGeom>
        </p:spPr>
        <p:txBody>
          <a:bodyPr wrap="square">
            <a:spAutoFit/>
          </a:bodyPr>
          <a:lstStyle/>
          <a:p>
            <a:pPr algn="ctr"/>
            <a:r>
              <a:rPr lang="en-US" dirty="0">
                <a:solidFill>
                  <a:srgbClr val="FF0000"/>
                </a:solidFill>
              </a:rPr>
              <a:t>SOAP RESPONSES TOOK THE SAME STRUCTURE AS A REQUEST BUT HAD AN OPTIONAL OTHER VERB CALLED A “FAULT” THAT COULD BE RETURNED IF AN ERROR HAPPENED</a:t>
            </a:r>
          </a:p>
        </p:txBody>
      </p:sp>
      <p:sp>
        <p:nvSpPr>
          <p:cNvPr id="2" name="Rectangle 1">
            <a:extLst>
              <a:ext uri="{FF2B5EF4-FFF2-40B4-BE49-F238E27FC236}">
                <a16:creationId xmlns:a16="http://schemas.microsoft.com/office/drawing/2014/main" id="{370EEBF7-28A4-36A7-1947-2B0DA910266D}"/>
              </a:ext>
            </a:extLst>
          </p:cNvPr>
          <p:cNvSpPr/>
          <p:nvPr/>
        </p:nvSpPr>
        <p:spPr>
          <a:xfrm>
            <a:off x="842823" y="3151181"/>
            <a:ext cx="7802414" cy="3083921"/>
          </a:xfrm>
          <a:prstGeom prst="rect">
            <a:avLst/>
          </a:prstGeom>
        </p:spPr>
        <p:txBody>
          <a:bodyPr wrap="square">
            <a:spAutoFit/>
          </a:bodyPr>
          <a:lstStyle/>
          <a:p>
            <a:pPr latinLnBrk="1">
              <a:tabLst>
                <a:tab pos="217488" algn="l"/>
                <a:tab pos="449263" algn="l"/>
                <a:tab pos="627063" algn="l"/>
              </a:tabLst>
            </a:pPr>
            <a:r>
              <a:rPr lang="en-US" b="0" dirty="0">
                <a:latin typeface="SF Mono"/>
              </a:rPr>
              <a:t>&lt;?xml version="1.0"?&gt;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 </a:t>
            </a:r>
            <a:r>
              <a:rPr lang="en-US" b="0" dirty="0" err="1">
                <a:solidFill>
                  <a:srgbClr val="FF0000"/>
                </a:solidFill>
                <a:latin typeface="SF Mono"/>
              </a:rPr>
              <a:t>xmlns:soap</a:t>
            </a:r>
            <a:r>
              <a:rPr lang="en-US" b="0" dirty="0">
                <a:solidFill>
                  <a:srgbClr val="FF0000"/>
                </a:solidFill>
                <a:latin typeface="SF Mono"/>
              </a:rPr>
              <a:t>="http://www.w3.org/2003/05/soap-envelope"&gt;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h:LevelOfDetail</a:t>
            </a:r>
            <a:r>
              <a:rPr lang="en-US" b="0" dirty="0">
                <a:latin typeface="SF Mono"/>
              </a:rPr>
              <a:t>&gt; Summary &lt;/</a:t>
            </a:r>
            <a:r>
              <a:rPr lang="en-US" b="0" dirty="0" err="1">
                <a:latin typeface="SF Mono"/>
              </a:rPr>
              <a:t>h:LevelOfDetail</a:t>
            </a:r>
            <a:r>
              <a:rPr lang="en-US" b="0" dirty="0">
                <a:latin typeface="SF Mono"/>
              </a:rPr>
              <a:t>&gt;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00B050"/>
                </a:solidFill>
                <a:latin typeface="SF Mono"/>
              </a:rPr>
              <a:t>	</a:t>
            </a:r>
            <a:r>
              <a:rPr lang="en-US" b="0" dirty="0">
                <a:solidFill>
                  <a:srgbClr val="7030A0"/>
                </a:solidFill>
                <a:latin typeface="SF Mono"/>
              </a:rPr>
              <a:t>&lt;/</a:t>
            </a:r>
            <a:r>
              <a:rPr lang="en-US" b="0" dirty="0" err="1">
                <a:solidFill>
                  <a:srgbClr val="7030A0"/>
                </a:solidFill>
                <a:latin typeface="SF Mono"/>
              </a:rPr>
              <a:t>soap:Fault</a:t>
            </a:r>
            <a:r>
              <a:rPr lang="en-US" b="0" dirty="0">
                <a:solidFill>
                  <a:srgbClr val="7030A0"/>
                </a:solidFill>
                <a:latin typeface="SF Mono"/>
              </a:rPr>
              <a:t>&gt;</a:t>
            </a:r>
          </a:p>
          <a:p>
            <a:pPr latinLnBrk="1">
              <a:tabLst>
                <a:tab pos="217488" algn="l"/>
                <a:tab pos="449263" algn="l"/>
                <a:tab pos="627063" algn="l"/>
              </a:tabLst>
            </a:pPr>
            <a:r>
              <a:rPr lang="en-US" b="0" dirty="0">
                <a:solidFill>
                  <a:srgbClr val="00B050"/>
                </a:solidFill>
                <a:latin typeface="SF Mono"/>
              </a:rPr>
              <a:t>		</a:t>
            </a:r>
            <a:r>
              <a:rPr lang="en-US" b="0" dirty="0">
                <a:latin typeface="SF Mono"/>
              </a:rPr>
              <a:t>&lt;Code&gt;1234&lt;/Code&gt;</a:t>
            </a:r>
          </a:p>
          <a:p>
            <a:pPr latinLnBrk="1">
              <a:tabLst>
                <a:tab pos="217488" algn="l"/>
                <a:tab pos="449263" algn="l"/>
                <a:tab pos="627063" algn="l"/>
              </a:tabLst>
            </a:pPr>
            <a:r>
              <a:rPr lang="en-US" b="0" dirty="0">
                <a:latin typeface="SF Mono"/>
              </a:rPr>
              <a:t>		&lt;Message&gt;User Not Found&lt;/Message&gt;</a:t>
            </a:r>
          </a:p>
          <a:p>
            <a:pPr latinLnBrk="1">
              <a:tabLst>
                <a:tab pos="217488" algn="l"/>
                <a:tab pos="449263" algn="l"/>
                <a:tab pos="627063" algn="l"/>
              </a:tabLst>
            </a:pPr>
            <a:r>
              <a:rPr lang="en-US" b="0" dirty="0">
                <a:solidFill>
                  <a:srgbClr val="00B050"/>
                </a:solidFill>
                <a:latin typeface="SF Mono"/>
              </a:rPr>
              <a:t>	</a:t>
            </a:r>
            <a:r>
              <a:rPr lang="en-US" b="0" dirty="0">
                <a:solidFill>
                  <a:srgbClr val="7030A0"/>
                </a:solidFill>
                <a:latin typeface="SF Mono"/>
              </a:rPr>
              <a:t>&lt;/</a:t>
            </a:r>
            <a:r>
              <a:rPr lang="en-US" b="0" dirty="0" err="1">
                <a:solidFill>
                  <a:srgbClr val="7030A0"/>
                </a:solidFill>
                <a:latin typeface="SF Mono"/>
              </a:rPr>
              <a:t>soap:Fault</a:t>
            </a:r>
            <a:r>
              <a:rPr lang="en-US" b="0" dirty="0">
                <a:solidFill>
                  <a:srgbClr val="7030A0"/>
                </a:solidFill>
                <a:latin typeface="SF Mono"/>
              </a:rPr>
              <a:t>&gt;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&gt;</a:t>
            </a:r>
            <a:endParaRPr lang="en-US" b="0" i="0" dirty="0">
              <a:solidFill>
                <a:srgbClr val="FF0000"/>
              </a:solidFill>
              <a:effectLst/>
              <a:latin typeface="SF Mono"/>
            </a:endParaRPr>
          </a:p>
        </p:txBody>
      </p:sp>
      <p:sp>
        <p:nvSpPr>
          <p:cNvPr id="22" name="Rectangle 21">
            <a:extLst>
              <a:ext uri="{FF2B5EF4-FFF2-40B4-BE49-F238E27FC236}">
                <a16:creationId xmlns:a16="http://schemas.microsoft.com/office/drawing/2014/main" id="{1B21675C-D607-21B6-0B36-FAC7431DE2E5}"/>
              </a:ext>
            </a:extLst>
          </p:cNvPr>
          <p:cNvSpPr/>
          <p:nvPr/>
        </p:nvSpPr>
        <p:spPr>
          <a:xfrm rot="16200000">
            <a:off x="6892403" y="4797283"/>
            <a:ext cx="3121118" cy="384552"/>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Structure</a:t>
            </a:r>
          </a:p>
        </p:txBody>
      </p:sp>
      <p:sp>
        <p:nvSpPr>
          <p:cNvPr id="23" name="Rectangle 22">
            <a:extLst>
              <a:ext uri="{FF2B5EF4-FFF2-40B4-BE49-F238E27FC236}">
                <a16:creationId xmlns:a16="http://schemas.microsoft.com/office/drawing/2014/main" id="{6897105F-F407-DE0A-5102-1C6FA145EA60}"/>
              </a:ext>
            </a:extLst>
          </p:cNvPr>
          <p:cNvSpPr/>
          <p:nvPr/>
        </p:nvSpPr>
        <p:spPr>
          <a:xfrm>
            <a:off x="8747778" y="3633816"/>
            <a:ext cx="2349713" cy="698948"/>
          </a:xfrm>
          <a:prstGeom prst="rect">
            <a:avLst/>
          </a:prstGeom>
          <a:solidFill>
            <a:srgbClr val="0432FF"/>
          </a:solidFill>
          <a:ln>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Header</a:t>
            </a:r>
          </a:p>
        </p:txBody>
      </p:sp>
      <p:sp>
        <p:nvSpPr>
          <p:cNvPr id="24" name="Rectangle 23">
            <a:extLst>
              <a:ext uri="{FF2B5EF4-FFF2-40B4-BE49-F238E27FC236}">
                <a16:creationId xmlns:a16="http://schemas.microsoft.com/office/drawing/2014/main" id="{93CC51CE-DEFB-165E-A0A8-0DCDDF6BA2F9}"/>
              </a:ext>
            </a:extLst>
          </p:cNvPr>
          <p:cNvSpPr/>
          <p:nvPr/>
        </p:nvSpPr>
        <p:spPr>
          <a:xfrm>
            <a:off x="8747777" y="4332765"/>
            <a:ext cx="2349713" cy="191563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Payload</a:t>
            </a:r>
            <a:br>
              <a:rPr lang="en-US" dirty="0">
                <a:solidFill>
                  <a:schemeClr val="bg1"/>
                </a:solidFill>
              </a:rPr>
            </a:br>
            <a:r>
              <a:rPr lang="en-US" dirty="0">
                <a:solidFill>
                  <a:schemeClr val="bg1"/>
                </a:solidFill>
              </a:rPr>
              <a:t>(any XML)</a:t>
            </a:r>
          </a:p>
        </p:txBody>
      </p:sp>
      <p:sp>
        <p:nvSpPr>
          <p:cNvPr id="25" name="Rectangle 24">
            <a:extLst>
              <a:ext uri="{FF2B5EF4-FFF2-40B4-BE49-F238E27FC236}">
                <a16:creationId xmlns:a16="http://schemas.microsoft.com/office/drawing/2014/main" id="{E94407E6-6743-9375-D035-1AC0211847C6}"/>
              </a:ext>
            </a:extLst>
          </p:cNvPr>
          <p:cNvSpPr/>
          <p:nvPr/>
        </p:nvSpPr>
        <p:spPr>
          <a:xfrm>
            <a:off x="706579" y="2618342"/>
            <a:ext cx="10778842" cy="343043"/>
          </a:xfrm>
          <a:prstGeom prst="rect">
            <a:avLst/>
          </a:prstGeom>
        </p:spPr>
        <p:txBody>
          <a:bodyPr wrap="square">
            <a:spAutoFit/>
          </a:bodyPr>
          <a:lstStyle/>
          <a:p>
            <a:pPr algn="ctr"/>
            <a:r>
              <a:rPr lang="en-US" dirty="0">
                <a:solidFill>
                  <a:schemeClr val="tx1">
                    <a:lumMod val="95000"/>
                    <a:lumOff val="5000"/>
                  </a:schemeClr>
                </a:solidFill>
              </a:rPr>
              <a:t>EXAMPLE:  A SOAP RESPONSE WITH A FAULT</a:t>
            </a:r>
          </a:p>
        </p:txBody>
      </p:sp>
    </p:spTree>
    <p:extLst>
      <p:ext uri="{BB962C8B-B14F-4D97-AF65-F5344CB8AC3E}">
        <p14:creationId xmlns:p14="http://schemas.microsoft.com/office/powerpoint/2010/main" val="19539859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29</a:t>
            </a:fld>
            <a:endParaRPr lang="en-US"/>
          </a:p>
        </p:txBody>
      </p:sp>
      <p:sp>
        <p:nvSpPr>
          <p:cNvPr id="680962" name="Rectangle 2"/>
          <p:cNvSpPr>
            <a:spLocks noGrp="1" noChangeArrowheads="1"/>
          </p:cNvSpPr>
          <p:nvPr>
            <p:ph type="title"/>
          </p:nvPr>
        </p:nvSpPr>
        <p:spPr/>
        <p:txBody>
          <a:bodyPr/>
          <a:lstStyle/>
          <a:p>
            <a:r>
              <a:rPr lang="en-US" dirty="0"/>
              <a:t>SOAP Protocol</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205886"/>
            <a:ext cx="10024872" cy="4114800"/>
          </a:xfrm>
        </p:spPr>
        <p:txBody>
          <a:bodyPr/>
          <a:lstStyle/>
          <a:p>
            <a:r>
              <a:rPr lang="en-US" sz="2400" dirty="0"/>
              <a:t>The Soap protocol used XML and wrapped SOAP messages in the &lt;Envelope&gt; tag</a:t>
            </a:r>
          </a:p>
          <a:p>
            <a:r>
              <a:rPr lang="en-US" sz="2400" dirty="0"/>
              <a:t>The &lt;Envelope&gt; tag was allowed to encapsulate the &lt;Header&gt;, &lt;Body&gt;, and &lt;Fault&gt; tags</a:t>
            </a:r>
          </a:p>
          <a:p>
            <a:r>
              <a:rPr lang="en-US" sz="2400" dirty="0"/>
              <a:t>ISSUES</a:t>
            </a:r>
          </a:p>
          <a:p>
            <a:pPr lvl="1"/>
            <a:r>
              <a:rPr lang="en-US" sz="1950" dirty="0"/>
              <a:t>The data contained under the standard tags was not standardized beyond having to be valid XML, thus techniques had to be used to communicate data schema expectations between the client and the server</a:t>
            </a:r>
          </a:p>
          <a:p>
            <a:pPr lvl="1"/>
            <a:r>
              <a:rPr lang="en-US" sz="1950" dirty="0"/>
              <a:t>Every request customized what was expected of the server, and every response had to react to the request</a:t>
            </a:r>
          </a:p>
          <a:p>
            <a:pPr lvl="1"/>
            <a:r>
              <a:rPr lang="en-US" sz="1950" dirty="0"/>
              <a:t>XML processing is verbose and tends not to be super performant for large payloads</a:t>
            </a:r>
          </a:p>
          <a:p>
            <a:pPr lvl="1"/>
            <a:r>
              <a:rPr lang="en-US" sz="1950" dirty="0"/>
              <a:t>SOAP was encapsulated inside of the HTTP packet, yet it took zero advantage of the HTTP protocol itself</a:t>
            </a:r>
            <a:endParaRPr lang="en-US" sz="1550" dirty="0"/>
          </a:p>
          <a:p>
            <a:pPr lvl="1"/>
            <a:endParaRPr lang="en-US" sz="2000" dirty="0"/>
          </a:p>
        </p:txBody>
      </p:sp>
    </p:spTree>
    <p:extLst>
      <p:ext uri="{BB962C8B-B14F-4D97-AF65-F5344CB8AC3E}">
        <p14:creationId xmlns:p14="http://schemas.microsoft.com/office/powerpoint/2010/main" val="4072822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a:t>
            </a:fld>
            <a:endParaRPr lang="en-US"/>
          </a:p>
        </p:txBody>
      </p:sp>
      <p:sp>
        <p:nvSpPr>
          <p:cNvPr id="680962" name="Rectangle 2"/>
          <p:cNvSpPr>
            <a:spLocks noGrp="1" noChangeArrowheads="1"/>
          </p:cNvSpPr>
          <p:nvPr>
            <p:ph type="title"/>
          </p:nvPr>
        </p:nvSpPr>
        <p:spPr/>
        <p:txBody>
          <a:bodyPr/>
          <a:lstStyle/>
          <a:p>
            <a:r>
              <a:rPr lang="en-US" dirty="0"/>
              <a:t>A historical context</a:t>
            </a:r>
          </a:p>
        </p:txBody>
      </p:sp>
      <p:sp>
        <p:nvSpPr>
          <p:cNvPr id="5" name="Left-Right Arrow 4">
            <a:extLst>
              <a:ext uri="{FF2B5EF4-FFF2-40B4-BE49-F238E27FC236}">
                <a16:creationId xmlns:a16="http://schemas.microsoft.com/office/drawing/2014/main" id="{D1D39B00-FFE4-EC43-FB23-E27D443DA95A}"/>
              </a:ext>
            </a:extLst>
          </p:cNvPr>
          <p:cNvSpPr/>
          <p:nvPr/>
        </p:nvSpPr>
        <p:spPr>
          <a:xfrm>
            <a:off x="498764" y="1373767"/>
            <a:ext cx="10972800" cy="791222"/>
          </a:xfrm>
          <a:prstGeom prst="leftRightArrow">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EBDFC75-FD40-1AC4-D1D1-A43C061894ED}"/>
              </a:ext>
            </a:extLst>
          </p:cNvPr>
          <p:cNvSpPr txBox="1"/>
          <p:nvPr/>
        </p:nvSpPr>
        <p:spPr>
          <a:xfrm rot="5400000">
            <a:off x="898140" y="1028668"/>
            <a:ext cx="825867" cy="343043"/>
          </a:xfrm>
          <a:prstGeom prst="rect">
            <a:avLst/>
          </a:prstGeom>
          <a:noFill/>
        </p:spPr>
        <p:txBody>
          <a:bodyPr wrap="none" rtlCol="0">
            <a:spAutoFit/>
          </a:bodyPr>
          <a:lstStyle/>
          <a:p>
            <a:pPr algn="ctr"/>
            <a:r>
              <a:rPr lang="en-US" dirty="0"/>
              <a:t>1940s</a:t>
            </a:r>
          </a:p>
        </p:txBody>
      </p:sp>
      <p:sp>
        <p:nvSpPr>
          <p:cNvPr id="10" name="TextBox 9">
            <a:extLst>
              <a:ext uri="{FF2B5EF4-FFF2-40B4-BE49-F238E27FC236}">
                <a16:creationId xmlns:a16="http://schemas.microsoft.com/office/drawing/2014/main" id="{422B5A79-BA16-E792-97DF-9E80704979D0}"/>
              </a:ext>
            </a:extLst>
          </p:cNvPr>
          <p:cNvSpPr txBox="1"/>
          <p:nvPr/>
        </p:nvSpPr>
        <p:spPr>
          <a:xfrm rot="5400000">
            <a:off x="2240402" y="1078540"/>
            <a:ext cx="825867" cy="343043"/>
          </a:xfrm>
          <a:prstGeom prst="rect">
            <a:avLst/>
          </a:prstGeom>
          <a:noFill/>
        </p:spPr>
        <p:txBody>
          <a:bodyPr wrap="none" rtlCol="0">
            <a:spAutoFit/>
          </a:bodyPr>
          <a:lstStyle/>
          <a:p>
            <a:pPr algn="ctr"/>
            <a:r>
              <a:rPr lang="en-US" dirty="0"/>
              <a:t>1960s</a:t>
            </a:r>
          </a:p>
        </p:txBody>
      </p:sp>
      <p:sp>
        <p:nvSpPr>
          <p:cNvPr id="11" name="TextBox 10">
            <a:extLst>
              <a:ext uri="{FF2B5EF4-FFF2-40B4-BE49-F238E27FC236}">
                <a16:creationId xmlns:a16="http://schemas.microsoft.com/office/drawing/2014/main" id="{CB54E305-ED52-11D6-C8B0-24F102B3B602}"/>
              </a:ext>
            </a:extLst>
          </p:cNvPr>
          <p:cNvSpPr txBox="1"/>
          <p:nvPr/>
        </p:nvSpPr>
        <p:spPr>
          <a:xfrm rot="16200000">
            <a:off x="272356" y="3077212"/>
            <a:ext cx="2763513" cy="536750"/>
          </a:xfrm>
          <a:prstGeom prst="rect">
            <a:avLst/>
          </a:prstGeom>
          <a:noFill/>
        </p:spPr>
        <p:txBody>
          <a:bodyPr wrap="none" rtlCol="0">
            <a:spAutoFit/>
          </a:bodyPr>
          <a:lstStyle/>
          <a:p>
            <a:pPr algn="ctr"/>
            <a:r>
              <a:rPr lang="en-US" sz="1600" dirty="0"/>
              <a:t>Computers Did One Thing</a:t>
            </a:r>
            <a:br>
              <a:rPr lang="en-US" sz="1600" dirty="0"/>
            </a:br>
            <a:r>
              <a:rPr lang="en-US" sz="1600" dirty="0"/>
              <a:t>at a Time for the Most Part</a:t>
            </a:r>
          </a:p>
        </p:txBody>
      </p:sp>
      <p:sp>
        <p:nvSpPr>
          <p:cNvPr id="12" name="TextBox 11">
            <a:extLst>
              <a:ext uri="{FF2B5EF4-FFF2-40B4-BE49-F238E27FC236}">
                <a16:creationId xmlns:a16="http://schemas.microsoft.com/office/drawing/2014/main" id="{86F0D05B-6C10-4707-2173-DD3828F2DB9F}"/>
              </a:ext>
            </a:extLst>
          </p:cNvPr>
          <p:cNvSpPr txBox="1"/>
          <p:nvPr/>
        </p:nvSpPr>
        <p:spPr>
          <a:xfrm rot="16200000">
            <a:off x="1089254" y="3340938"/>
            <a:ext cx="3595856" cy="841641"/>
          </a:xfrm>
          <a:prstGeom prst="rect">
            <a:avLst/>
          </a:prstGeom>
          <a:noFill/>
        </p:spPr>
        <p:txBody>
          <a:bodyPr wrap="none" rtlCol="0">
            <a:spAutoFit/>
          </a:bodyPr>
          <a:lstStyle/>
          <a:p>
            <a:pPr algn="ctr"/>
            <a:r>
              <a:rPr lang="en-US" dirty="0"/>
              <a:t>Introduction of Time Sharing</a:t>
            </a:r>
            <a:br>
              <a:rPr lang="en-US" dirty="0"/>
            </a:br>
            <a:r>
              <a:rPr lang="en-US" dirty="0"/>
              <a:t>Computer Resources Could Be</a:t>
            </a:r>
            <a:br>
              <a:rPr lang="en-US" dirty="0"/>
            </a:br>
            <a:r>
              <a:rPr lang="en-US" dirty="0"/>
              <a:t>Shared</a:t>
            </a:r>
          </a:p>
        </p:txBody>
      </p:sp>
      <p:sp>
        <p:nvSpPr>
          <p:cNvPr id="13" name="TextBox 12">
            <a:extLst>
              <a:ext uri="{FF2B5EF4-FFF2-40B4-BE49-F238E27FC236}">
                <a16:creationId xmlns:a16="http://schemas.microsoft.com/office/drawing/2014/main" id="{8161819F-1BDA-555F-4B4C-64B569A3E2FE}"/>
              </a:ext>
            </a:extLst>
          </p:cNvPr>
          <p:cNvSpPr txBox="1"/>
          <p:nvPr/>
        </p:nvSpPr>
        <p:spPr>
          <a:xfrm rot="5400000">
            <a:off x="3411143" y="1078539"/>
            <a:ext cx="825867" cy="343043"/>
          </a:xfrm>
          <a:prstGeom prst="rect">
            <a:avLst/>
          </a:prstGeom>
          <a:noFill/>
        </p:spPr>
        <p:txBody>
          <a:bodyPr wrap="none" rtlCol="0">
            <a:spAutoFit/>
          </a:bodyPr>
          <a:lstStyle/>
          <a:p>
            <a:pPr algn="ctr"/>
            <a:r>
              <a:rPr lang="en-US" dirty="0"/>
              <a:t>1970s</a:t>
            </a:r>
          </a:p>
        </p:txBody>
      </p:sp>
      <p:sp>
        <p:nvSpPr>
          <p:cNvPr id="14" name="TextBox 13">
            <a:extLst>
              <a:ext uri="{FF2B5EF4-FFF2-40B4-BE49-F238E27FC236}">
                <a16:creationId xmlns:a16="http://schemas.microsoft.com/office/drawing/2014/main" id="{3E4CFF1C-0A4D-39FC-8E8C-4B782396EFBE}"/>
              </a:ext>
            </a:extLst>
          </p:cNvPr>
          <p:cNvSpPr txBox="1"/>
          <p:nvPr/>
        </p:nvSpPr>
        <p:spPr>
          <a:xfrm rot="16200000">
            <a:off x="2801619" y="3014086"/>
            <a:ext cx="2637260" cy="536750"/>
          </a:xfrm>
          <a:prstGeom prst="rect">
            <a:avLst/>
          </a:prstGeom>
          <a:noFill/>
        </p:spPr>
        <p:txBody>
          <a:bodyPr wrap="none" rtlCol="0">
            <a:spAutoFit/>
          </a:bodyPr>
          <a:lstStyle/>
          <a:p>
            <a:pPr algn="ctr"/>
            <a:r>
              <a:rPr lang="en-US" sz="1600" dirty="0"/>
              <a:t>Early days of Networking</a:t>
            </a:r>
            <a:br>
              <a:rPr lang="en-US" sz="1600" dirty="0"/>
            </a:br>
            <a:r>
              <a:rPr lang="en-US" sz="1600" dirty="0"/>
              <a:t>TCP/IP Invented</a:t>
            </a:r>
          </a:p>
        </p:txBody>
      </p:sp>
      <p:sp>
        <p:nvSpPr>
          <p:cNvPr id="15" name="TextBox 14">
            <a:extLst>
              <a:ext uri="{FF2B5EF4-FFF2-40B4-BE49-F238E27FC236}">
                <a16:creationId xmlns:a16="http://schemas.microsoft.com/office/drawing/2014/main" id="{A4AF889B-3A7C-026E-0343-FA66E8953070}"/>
              </a:ext>
            </a:extLst>
          </p:cNvPr>
          <p:cNvSpPr txBox="1"/>
          <p:nvPr/>
        </p:nvSpPr>
        <p:spPr>
          <a:xfrm rot="5400000">
            <a:off x="4410362" y="1085336"/>
            <a:ext cx="825867" cy="343043"/>
          </a:xfrm>
          <a:prstGeom prst="rect">
            <a:avLst/>
          </a:prstGeom>
          <a:noFill/>
        </p:spPr>
        <p:txBody>
          <a:bodyPr wrap="none" rtlCol="0">
            <a:spAutoFit/>
          </a:bodyPr>
          <a:lstStyle/>
          <a:p>
            <a:pPr algn="ctr"/>
            <a:r>
              <a:rPr lang="en-US" dirty="0"/>
              <a:t>1980s</a:t>
            </a:r>
          </a:p>
        </p:txBody>
      </p:sp>
      <p:sp>
        <p:nvSpPr>
          <p:cNvPr id="16" name="TextBox 15">
            <a:extLst>
              <a:ext uri="{FF2B5EF4-FFF2-40B4-BE49-F238E27FC236}">
                <a16:creationId xmlns:a16="http://schemas.microsoft.com/office/drawing/2014/main" id="{76620D2D-F78B-CB48-2E47-C0992B6F0552}"/>
              </a:ext>
            </a:extLst>
          </p:cNvPr>
          <p:cNvSpPr txBox="1"/>
          <p:nvPr/>
        </p:nvSpPr>
        <p:spPr>
          <a:xfrm rot="16200000">
            <a:off x="3900879" y="2844360"/>
            <a:ext cx="2076209" cy="315151"/>
          </a:xfrm>
          <a:prstGeom prst="rect">
            <a:avLst/>
          </a:prstGeom>
          <a:noFill/>
        </p:spPr>
        <p:txBody>
          <a:bodyPr wrap="none" rtlCol="0">
            <a:spAutoFit/>
          </a:bodyPr>
          <a:lstStyle/>
          <a:p>
            <a:pPr algn="ctr"/>
            <a:r>
              <a:rPr lang="en-US" sz="1600" dirty="0"/>
              <a:t>Personal Computer</a:t>
            </a:r>
          </a:p>
        </p:txBody>
      </p:sp>
      <p:sp>
        <p:nvSpPr>
          <p:cNvPr id="17" name="TextBox 16">
            <a:extLst>
              <a:ext uri="{FF2B5EF4-FFF2-40B4-BE49-F238E27FC236}">
                <a16:creationId xmlns:a16="http://schemas.microsoft.com/office/drawing/2014/main" id="{F9695923-FDC3-ABFF-973D-C3B8E4498B9A}"/>
              </a:ext>
            </a:extLst>
          </p:cNvPr>
          <p:cNvSpPr txBox="1"/>
          <p:nvPr/>
        </p:nvSpPr>
        <p:spPr>
          <a:xfrm>
            <a:off x="807752" y="6008266"/>
            <a:ext cx="4187065" cy="343043"/>
          </a:xfrm>
          <a:prstGeom prst="rect">
            <a:avLst/>
          </a:prstGeom>
          <a:solidFill>
            <a:schemeClr val="accent2">
              <a:lumMod val="20000"/>
              <a:lumOff val="80000"/>
            </a:schemeClr>
          </a:solidFill>
          <a:ln w="25400">
            <a:solidFill>
              <a:schemeClr val="accent1">
                <a:shade val="50000"/>
              </a:schemeClr>
            </a:solidFill>
          </a:ln>
        </p:spPr>
        <p:txBody>
          <a:bodyPr wrap="square" rtlCol="0">
            <a:spAutoFit/>
          </a:bodyPr>
          <a:lstStyle/>
          <a:p>
            <a:pPr algn="ctr"/>
            <a:r>
              <a:rPr lang="en-US" dirty="0"/>
              <a:t>PRE DISTRIBUTED COMPUTING</a:t>
            </a:r>
          </a:p>
        </p:txBody>
      </p:sp>
      <p:sp>
        <p:nvSpPr>
          <p:cNvPr id="18" name="TextBox 17">
            <a:extLst>
              <a:ext uri="{FF2B5EF4-FFF2-40B4-BE49-F238E27FC236}">
                <a16:creationId xmlns:a16="http://schemas.microsoft.com/office/drawing/2014/main" id="{53316A0C-E35C-F4B4-EB9A-705F77C88339}"/>
              </a:ext>
            </a:extLst>
          </p:cNvPr>
          <p:cNvSpPr txBox="1"/>
          <p:nvPr/>
        </p:nvSpPr>
        <p:spPr>
          <a:xfrm>
            <a:off x="4994817" y="6004489"/>
            <a:ext cx="6001506" cy="343043"/>
          </a:xfrm>
          <a:prstGeom prst="rect">
            <a:avLst/>
          </a:prstGeom>
          <a:solidFill>
            <a:schemeClr val="accent3">
              <a:lumMod val="60000"/>
              <a:lumOff val="40000"/>
            </a:schemeClr>
          </a:solidFill>
          <a:ln w="25400">
            <a:solidFill>
              <a:schemeClr val="accent1">
                <a:shade val="50000"/>
              </a:schemeClr>
            </a:solidFill>
          </a:ln>
        </p:spPr>
        <p:txBody>
          <a:bodyPr wrap="square" rtlCol="0">
            <a:spAutoFit/>
          </a:bodyPr>
          <a:lstStyle/>
          <a:p>
            <a:pPr algn="ctr"/>
            <a:r>
              <a:rPr lang="en-US" dirty="0"/>
              <a:t>POST DISTRIBUTED COMPUTING</a:t>
            </a:r>
          </a:p>
        </p:txBody>
      </p:sp>
      <p:sp>
        <p:nvSpPr>
          <p:cNvPr id="19" name="TextBox 18">
            <a:extLst>
              <a:ext uri="{FF2B5EF4-FFF2-40B4-BE49-F238E27FC236}">
                <a16:creationId xmlns:a16="http://schemas.microsoft.com/office/drawing/2014/main" id="{0F4CF71E-1228-0B71-AA3D-00C11BBE3B0D}"/>
              </a:ext>
            </a:extLst>
          </p:cNvPr>
          <p:cNvSpPr txBox="1"/>
          <p:nvPr/>
        </p:nvSpPr>
        <p:spPr>
          <a:xfrm rot="5400000">
            <a:off x="5260472" y="1085336"/>
            <a:ext cx="825867" cy="343043"/>
          </a:xfrm>
          <a:prstGeom prst="rect">
            <a:avLst/>
          </a:prstGeom>
          <a:noFill/>
        </p:spPr>
        <p:txBody>
          <a:bodyPr wrap="none" rtlCol="0">
            <a:spAutoFit/>
          </a:bodyPr>
          <a:lstStyle/>
          <a:p>
            <a:pPr algn="ctr"/>
            <a:r>
              <a:rPr lang="en-US" dirty="0"/>
              <a:t>1990s</a:t>
            </a:r>
          </a:p>
        </p:txBody>
      </p:sp>
      <p:sp>
        <p:nvSpPr>
          <p:cNvPr id="20" name="TextBox 19">
            <a:extLst>
              <a:ext uri="{FF2B5EF4-FFF2-40B4-BE49-F238E27FC236}">
                <a16:creationId xmlns:a16="http://schemas.microsoft.com/office/drawing/2014/main" id="{CC3267A6-642D-13D5-E078-0D16F734FE31}"/>
              </a:ext>
            </a:extLst>
          </p:cNvPr>
          <p:cNvSpPr txBox="1"/>
          <p:nvPr/>
        </p:nvSpPr>
        <p:spPr>
          <a:xfrm rot="16200000">
            <a:off x="3136245" y="3265950"/>
            <a:ext cx="2919389" cy="315151"/>
          </a:xfrm>
          <a:prstGeom prst="rect">
            <a:avLst/>
          </a:prstGeom>
          <a:noFill/>
        </p:spPr>
        <p:txBody>
          <a:bodyPr wrap="none" rtlCol="0">
            <a:spAutoFit/>
          </a:bodyPr>
          <a:lstStyle/>
          <a:p>
            <a:pPr algn="ctr"/>
            <a:r>
              <a:rPr lang="en-US" sz="1600" dirty="0"/>
              <a:t>Socket Based Programming</a:t>
            </a:r>
          </a:p>
        </p:txBody>
      </p:sp>
      <p:sp>
        <p:nvSpPr>
          <p:cNvPr id="21" name="TextBox 20">
            <a:extLst>
              <a:ext uri="{FF2B5EF4-FFF2-40B4-BE49-F238E27FC236}">
                <a16:creationId xmlns:a16="http://schemas.microsoft.com/office/drawing/2014/main" id="{2781D1C1-F700-7CD9-6798-8317A9386A5F}"/>
              </a:ext>
            </a:extLst>
          </p:cNvPr>
          <p:cNvSpPr txBox="1"/>
          <p:nvPr/>
        </p:nvSpPr>
        <p:spPr>
          <a:xfrm rot="16200000">
            <a:off x="4292774" y="3035117"/>
            <a:ext cx="2457724" cy="315151"/>
          </a:xfrm>
          <a:prstGeom prst="rect">
            <a:avLst/>
          </a:prstGeom>
          <a:noFill/>
        </p:spPr>
        <p:txBody>
          <a:bodyPr wrap="none" rtlCol="0">
            <a:spAutoFit/>
          </a:bodyPr>
          <a:lstStyle/>
          <a:p>
            <a:pPr algn="ctr"/>
            <a:r>
              <a:rPr lang="en-US" sz="1600" dirty="0"/>
              <a:t>Client Server (late ‘80s)</a:t>
            </a:r>
          </a:p>
        </p:txBody>
      </p:sp>
      <p:sp>
        <p:nvSpPr>
          <p:cNvPr id="22" name="TextBox 21">
            <a:extLst>
              <a:ext uri="{FF2B5EF4-FFF2-40B4-BE49-F238E27FC236}">
                <a16:creationId xmlns:a16="http://schemas.microsoft.com/office/drawing/2014/main" id="{88E9A2F8-7868-D0A2-4F09-A42E687E95FB}"/>
              </a:ext>
            </a:extLst>
          </p:cNvPr>
          <p:cNvSpPr txBox="1"/>
          <p:nvPr/>
        </p:nvSpPr>
        <p:spPr>
          <a:xfrm rot="16200000">
            <a:off x="5061681" y="2615975"/>
            <a:ext cx="1578189" cy="315151"/>
          </a:xfrm>
          <a:prstGeom prst="rect">
            <a:avLst/>
          </a:prstGeom>
          <a:noFill/>
        </p:spPr>
        <p:txBody>
          <a:bodyPr wrap="none" rtlCol="0">
            <a:spAutoFit/>
          </a:bodyPr>
          <a:lstStyle/>
          <a:p>
            <a:pPr algn="ctr"/>
            <a:r>
              <a:rPr lang="en-US" sz="1600" dirty="0"/>
              <a:t>CORBA (1991)</a:t>
            </a:r>
          </a:p>
        </p:txBody>
      </p:sp>
      <p:sp>
        <p:nvSpPr>
          <p:cNvPr id="23" name="TextBox 22">
            <a:extLst>
              <a:ext uri="{FF2B5EF4-FFF2-40B4-BE49-F238E27FC236}">
                <a16:creationId xmlns:a16="http://schemas.microsoft.com/office/drawing/2014/main" id="{B309C931-A320-1F9B-B771-27CDF4E1040A}"/>
              </a:ext>
            </a:extLst>
          </p:cNvPr>
          <p:cNvSpPr txBox="1"/>
          <p:nvPr/>
        </p:nvSpPr>
        <p:spPr>
          <a:xfrm rot="16200000">
            <a:off x="5018580" y="3323658"/>
            <a:ext cx="3034805" cy="315151"/>
          </a:xfrm>
          <a:prstGeom prst="rect">
            <a:avLst/>
          </a:prstGeom>
          <a:noFill/>
        </p:spPr>
        <p:txBody>
          <a:bodyPr wrap="none" rtlCol="0">
            <a:spAutoFit/>
          </a:bodyPr>
          <a:lstStyle/>
          <a:p>
            <a:pPr algn="ctr"/>
            <a:r>
              <a:rPr lang="en-US" sz="1600" dirty="0"/>
              <a:t>Enterprise Java Beans (1998)</a:t>
            </a:r>
          </a:p>
        </p:txBody>
      </p:sp>
      <p:sp>
        <p:nvSpPr>
          <p:cNvPr id="25" name="TextBox 24">
            <a:extLst>
              <a:ext uri="{FF2B5EF4-FFF2-40B4-BE49-F238E27FC236}">
                <a16:creationId xmlns:a16="http://schemas.microsoft.com/office/drawing/2014/main" id="{AB585921-3D5C-EF32-036B-85FB9480E32E}"/>
              </a:ext>
            </a:extLst>
          </p:cNvPr>
          <p:cNvSpPr txBox="1"/>
          <p:nvPr/>
        </p:nvSpPr>
        <p:spPr>
          <a:xfrm rot="16200000">
            <a:off x="5976090" y="2683066"/>
            <a:ext cx="1753622" cy="315151"/>
          </a:xfrm>
          <a:prstGeom prst="rect">
            <a:avLst/>
          </a:prstGeom>
          <a:noFill/>
        </p:spPr>
        <p:txBody>
          <a:bodyPr wrap="none" rtlCol="0">
            <a:spAutoFit/>
          </a:bodyPr>
          <a:lstStyle/>
          <a:p>
            <a:pPr algn="ctr"/>
            <a:r>
              <a:rPr lang="en-US" sz="1600" dirty="0">
                <a:solidFill>
                  <a:srgbClr val="0432FF"/>
                </a:solidFill>
              </a:rPr>
              <a:t>XML RPC (1998)</a:t>
            </a:r>
          </a:p>
        </p:txBody>
      </p:sp>
      <p:sp>
        <p:nvSpPr>
          <p:cNvPr id="8" name="Right Arrow 7">
            <a:extLst>
              <a:ext uri="{FF2B5EF4-FFF2-40B4-BE49-F238E27FC236}">
                <a16:creationId xmlns:a16="http://schemas.microsoft.com/office/drawing/2014/main" id="{1F5561B1-1701-BA05-A35B-A24FF580F513}"/>
              </a:ext>
            </a:extLst>
          </p:cNvPr>
          <p:cNvSpPr/>
          <p:nvPr/>
        </p:nvSpPr>
        <p:spPr>
          <a:xfrm>
            <a:off x="5985164" y="5298844"/>
            <a:ext cx="5486400" cy="82919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Internet / WWW Era</a:t>
            </a:r>
          </a:p>
        </p:txBody>
      </p:sp>
      <p:sp>
        <p:nvSpPr>
          <p:cNvPr id="27" name="TextBox 26">
            <a:extLst>
              <a:ext uri="{FF2B5EF4-FFF2-40B4-BE49-F238E27FC236}">
                <a16:creationId xmlns:a16="http://schemas.microsoft.com/office/drawing/2014/main" id="{23462445-40E2-A11B-F783-2C0CEF7C5FCC}"/>
              </a:ext>
            </a:extLst>
          </p:cNvPr>
          <p:cNvSpPr txBox="1"/>
          <p:nvPr/>
        </p:nvSpPr>
        <p:spPr>
          <a:xfrm rot="16200000">
            <a:off x="5887180" y="3177399"/>
            <a:ext cx="2742289" cy="315151"/>
          </a:xfrm>
          <a:prstGeom prst="rect">
            <a:avLst/>
          </a:prstGeom>
          <a:noFill/>
        </p:spPr>
        <p:txBody>
          <a:bodyPr wrap="none" rtlCol="0">
            <a:spAutoFit/>
          </a:bodyPr>
          <a:lstStyle/>
          <a:p>
            <a:pPr algn="ctr"/>
            <a:r>
              <a:rPr lang="en-US" sz="1600" dirty="0">
                <a:solidFill>
                  <a:srgbClr val="0432FF"/>
                </a:solidFill>
              </a:rPr>
              <a:t>SOAP Web Services(2000)</a:t>
            </a:r>
          </a:p>
        </p:txBody>
      </p:sp>
      <p:sp>
        <p:nvSpPr>
          <p:cNvPr id="28" name="TextBox 27">
            <a:extLst>
              <a:ext uri="{FF2B5EF4-FFF2-40B4-BE49-F238E27FC236}">
                <a16:creationId xmlns:a16="http://schemas.microsoft.com/office/drawing/2014/main" id="{05052AA3-AF52-4186-3A59-3097B93DA1F3}"/>
              </a:ext>
            </a:extLst>
          </p:cNvPr>
          <p:cNvSpPr txBox="1"/>
          <p:nvPr/>
        </p:nvSpPr>
        <p:spPr>
          <a:xfrm rot="5400000">
            <a:off x="6813693" y="1030521"/>
            <a:ext cx="825867" cy="343043"/>
          </a:xfrm>
          <a:prstGeom prst="rect">
            <a:avLst/>
          </a:prstGeom>
          <a:noFill/>
        </p:spPr>
        <p:txBody>
          <a:bodyPr wrap="none" rtlCol="0">
            <a:spAutoFit/>
          </a:bodyPr>
          <a:lstStyle/>
          <a:p>
            <a:pPr algn="ctr"/>
            <a:r>
              <a:rPr lang="en-US" dirty="0"/>
              <a:t>2000s</a:t>
            </a:r>
          </a:p>
        </p:txBody>
      </p:sp>
      <p:sp>
        <p:nvSpPr>
          <p:cNvPr id="29" name="TextBox 28">
            <a:extLst>
              <a:ext uri="{FF2B5EF4-FFF2-40B4-BE49-F238E27FC236}">
                <a16:creationId xmlns:a16="http://schemas.microsoft.com/office/drawing/2014/main" id="{4B3CD283-89BF-18E2-7700-A0FF3DF09571}"/>
              </a:ext>
            </a:extLst>
          </p:cNvPr>
          <p:cNvSpPr txBox="1"/>
          <p:nvPr/>
        </p:nvSpPr>
        <p:spPr>
          <a:xfrm rot="16200000">
            <a:off x="6252982" y="3177399"/>
            <a:ext cx="2710614" cy="315151"/>
          </a:xfrm>
          <a:prstGeom prst="rect">
            <a:avLst/>
          </a:prstGeom>
          <a:noFill/>
        </p:spPr>
        <p:txBody>
          <a:bodyPr wrap="none" rtlCol="0">
            <a:spAutoFit/>
          </a:bodyPr>
          <a:lstStyle/>
          <a:p>
            <a:pPr algn="ctr"/>
            <a:r>
              <a:rPr lang="en-US" sz="1600" dirty="0">
                <a:solidFill>
                  <a:srgbClr val="0432FF"/>
                </a:solidFill>
              </a:rPr>
              <a:t>REST Web Services(2004)</a:t>
            </a:r>
          </a:p>
        </p:txBody>
      </p:sp>
      <p:sp>
        <p:nvSpPr>
          <p:cNvPr id="30" name="TextBox 29">
            <a:extLst>
              <a:ext uri="{FF2B5EF4-FFF2-40B4-BE49-F238E27FC236}">
                <a16:creationId xmlns:a16="http://schemas.microsoft.com/office/drawing/2014/main" id="{348F8525-F4FC-5F18-D5BE-FAFD27F48612}"/>
              </a:ext>
            </a:extLst>
          </p:cNvPr>
          <p:cNvSpPr txBox="1"/>
          <p:nvPr/>
        </p:nvSpPr>
        <p:spPr>
          <a:xfrm rot="16200000">
            <a:off x="7394308" y="3188012"/>
            <a:ext cx="2710615" cy="315151"/>
          </a:xfrm>
          <a:prstGeom prst="rect">
            <a:avLst/>
          </a:prstGeom>
          <a:noFill/>
        </p:spPr>
        <p:txBody>
          <a:bodyPr wrap="none" rtlCol="0">
            <a:spAutoFit/>
          </a:bodyPr>
          <a:lstStyle/>
          <a:p>
            <a:pPr algn="ctr"/>
            <a:r>
              <a:rPr lang="en-US" sz="1600" dirty="0">
                <a:solidFill>
                  <a:srgbClr val="0432FF"/>
                </a:solidFill>
              </a:rPr>
              <a:t>REST Web Services(2016)</a:t>
            </a:r>
          </a:p>
        </p:txBody>
      </p:sp>
      <p:sp>
        <p:nvSpPr>
          <p:cNvPr id="31" name="TextBox 30">
            <a:extLst>
              <a:ext uri="{FF2B5EF4-FFF2-40B4-BE49-F238E27FC236}">
                <a16:creationId xmlns:a16="http://schemas.microsoft.com/office/drawing/2014/main" id="{4DD7697D-34CE-086A-2796-5B691D9D0FB0}"/>
              </a:ext>
            </a:extLst>
          </p:cNvPr>
          <p:cNvSpPr txBox="1"/>
          <p:nvPr/>
        </p:nvSpPr>
        <p:spPr>
          <a:xfrm rot="16200000">
            <a:off x="7615245" y="3188011"/>
            <a:ext cx="1721562" cy="315151"/>
          </a:xfrm>
          <a:prstGeom prst="rect">
            <a:avLst/>
          </a:prstGeom>
          <a:noFill/>
        </p:spPr>
        <p:txBody>
          <a:bodyPr wrap="none" rtlCol="0">
            <a:spAutoFit/>
          </a:bodyPr>
          <a:lstStyle/>
          <a:p>
            <a:pPr algn="ctr"/>
            <a:r>
              <a:rPr lang="en-US" sz="1600" dirty="0" err="1">
                <a:solidFill>
                  <a:srgbClr val="0432FF"/>
                </a:solidFill>
              </a:rPr>
              <a:t>GraphQL</a:t>
            </a:r>
            <a:r>
              <a:rPr lang="en-US" sz="1600" dirty="0">
                <a:solidFill>
                  <a:srgbClr val="0432FF"/>
                </a:solidFill>
              </a:rPr>
              <a:t>(2015)</a:t>
            </a:r>
          </a:p>
        </p:txBody>
      </p:sp>
      <p:sp>
        <p:nvSpPr>
          <p:cNvPr id="24" name="Rectangle 23">
            <a:extLst>
              <a:ext uri="{FF2B5EF4-FFF2-40B4-BE49-F238E27FC236}">
                <a16:creationId xmlns:a16="http://schemas.microsoft.com/office/drawing/2014/main" id="{AB9F424D-22C5-5099-8D3C-95B97838FB86}"/>
              </a:ext>
            </a:extLst>
          </p:cNvPr>
          <p:cNvSpPr/>
          <p:nvPr/>
        </p:nvSpPr>
        <p:spPr>
          <a:xfrm>
            <a:off x="5501884" y="4998636"/>
            <a:ext cx="1324923" cy="455107"/>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Distributed</a:t>
            </a:r>
            <a:br>
              <a:rPr lang="en-US" sz="1400" dirty="0">
                <a:solidFill>
                  <a:schemeClr val="tx1"/>
                </a:solidFill>
              </a:rPr>
            </a:br>
            <a:r>
              <a:rPr lang="en-US" sz="1400" dirty="0">
                <a:solidFill>
                  <a:schemeClr val="tx1"/>
                </a:solidFill>
              </a:rPr>
              <a:t>Objects</a:t>
            </a:r>
          </a:p>
        </p:txBody>
      </p:sp>
      <p:sp>
        <p:nvSpPr>
          <p:cNvPr id="33" name="Rectangle 32">
            <a:extLst>
              <a:ext uri="{FF2B5EF4-FFF2-40B4-BE49-F238E27FC236}">
                <a16:creationId xmlns:a16="http://schemas.microsoft.com/office/drawing/2014/main" id="{359DA4CA-F679-9A39-FBAB-F9771D0DE9F4}"/>
              </a:ext>
            </a:extLst>
          </p:cNvPr>
          <p:cNvSpPr/>
          <p:nvPr/>
        </p:nvSpPr>
        <p:spPr>
          <a:xfrm>
            <a:off x="6843542" y="4985469"/>
            <a:ext cx="4152781" cy="455107"/>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HTTP Based Transports for APIs</a:t>
            </a:r>
          </a:p>
        </p:txBody>
      </p:sp>
      <p:sp>
        <p:nvSpPr>
          <p:cNvPr id="34" name="TextBox 33">
            <a:extLst>
              <a:ext uri="{FF2B5EF4-FFF2-40B4-BE49-F238E27FC236}">
                <a16:creationId xmlns:a16="http://schemas.microsoft.com/office/drawing/2014/main" id="{1FDA423A-CB89-B30E-815E-D72BE1214A93}"/>
              </a:ext>
            </a:extLst>
          </p:cNvPr>
          <p:cNvSpPr txBox="1"/>
          <p:nvPr/>
        </p:nvSpPr>
        <p:spPr>
          <a:xfrm rot="16200000">
            <a:off x="8092362" y="3114178"/>
            <a:ext cx="2331151" cy="481222"/>
          </a:xfrm>
          <a:prstGeom prst="rect">
            <a:avLst/>
          </a:prstGeom>
          <a:noFill/>
        </p:spPr>
        <p:txBody>
          <a:bodyPr wrap="none" rtlCol="0">
            <a:spAutoFit/>
          </a:bodyPr>
          <a:lstStyle/>
          <a:p>
            <a:pPr algn="ctr"/>
            <a:r>
              <a:rPr lang="en-US" sz="1400" i="1" dirty="0">
                <a:solidFill>
                  <a:schemeClr val="bg2">
                    <a:lumMod val="50000"/>
                  </a:schemeClr>
                </a:solidFill>
              </a:rPr>
              <a:t>Web Services Rebranded</a:t>
            </a:r>
            <a:br>
              <a:rPr lang="en-US" sz="1400" i="1" dirty="0">
                <a:solidFill>
                  <a:schemeClr val="bg2">
                    <a:lumMod val="50000"/>
                  </a:schemeClr>
                </a:solidFill>
              </a:rPr>
            </a:br>
            <a:r>
              <a:rPr lang="en-US" sz="1400" i="1" dirty="0">
                <a:solidFill>
                  <a:schemeClr val="bg2">
                    <a:lumMod val="50000"/>
                  </a:schemeClr>
                </a:solidFill>
              </a:rPr>
              <a:t>as APIs(2020)</a:t>
            </a:r>
          </a:p>
        </p:txBody>
      </p:sp>
      <p:sp>
        <p:nvSpPr>
          <p:cNvPr id="35" name="TextBox 34">
            <a:extLst>
              <a:ext uri="{FF2B5EF4-FFF2-40B4-BE49-F238E27FC236}">
                <a16:creationId xmlns:a16="http://schemas.microsoft.com/office/drawing/2014/main" id="{03299138-BAE6-697E-DDA1-DDEA7A394AA3}"/>
              </a:ext>
            </a:extLst>
          </p:cNvPr>
          <p:cNvSpPr txBox="1"/>
          <p:nvPr/>
        </p:nvSpPr>
        <p:spPr>
          <a:xfrm rot="5400000">
            <a:off x="7617756" y="1052142"/>
            <a:ext cx="825867" cy="343043"/>
          </a:xfrm>
          <a:prstGeom prst="rect">
            <a:avLst/>
          </a:prstGeom>
          <a:noFill/>
        </p:spPr>
        <p:txBody>
          <a:bodyPr wrap="none" rtlCol="0">
            <a:spAutoFit/>
          </a:bodyPr>
          <a:lstStyle/>
          <a:p>
            <a:pPr algn="ctr"/>
            <a:r>
              <a:rPr lang="en-US" dirty="0"/>
              <a:t>2010s</a:t>
            </a:r>
          </a:p>
        </p:txBody>
      </p:sp>
      <p:sp>
        <p:nvSpPr>
          <p:cNvPr id="36" name="TextBox 35">
            <a:extLst>
              <a:ext uri="{FF2B5EF4-FFF2-40B4-BE49-F238E27FC236}">
                <a16:creationId xmlns:a16="http://schemas.microsoft.com/office/drawing/2014/main" id="{6883A64F-640F-7C22-D487-35AC83CEBB6D}"/>
              </a:ext>
            </a:extLst>
          </p:cNvPr>
          <p:cNvSpPr txBox="1"/>
          <p:nvPr/>
        </p:nvSpPr>
        <p:spPr>
          <a:xfrm rot="5400000">
            <a:off x="8873981" y="1028872"/>
            <a:ext cx="825867" cy="343043"/>
          </a:xfrm>
          <a:prstGeom prst="rect">
            <a:avLst/>
          </a:prstGeom>
          <a:noFill/>
        </p:spPr>
        <p:txBody>
          <a:bodyPr wrap="none" rtlCol="0">
            <a:spAutoFit/>
          </a:bodyPr>
          <a:lstStyle/>
          <a:p>
            <a:pPr algn="ctr"/>
            <a:r>
              <a:rPr lang="en-US" dirty="0"/>
              <a:t>2020s</a:t>
            </a:r>
          </a:p>
        </p:txBody>
      </p:sp>
      <p:sp>
        <p:nvSpPr>
          <p:cNvPr id="37" name="TextBox 36">
            <a:extLst>
              <a:ext uri="{FF2B5EF4-FFF2-40B4-BE49-F238E27FC236}">
                <a16:creationId xmlns:a16="http://schemas.microsoft.com/office/drawing/2014/main" id="{2FAAAC23-9D52-85D4-DD33-03CD975AF1B9}"/>
              </a:ext>
            </a:extLst>
          </p:cNvPr>
          <p:cNvSpPr txBox="1"/>
          <p:nvPr/>
        </p:nvSpPr>
        <p:spPr>
          <a:xfrm>
            <a:off x="5438573" y="4744920"/>
            <a:ext cx="801823" cy="287323"/>
          </a:xfrm>
          <a:prstGeom prst="rect">
            <a:avLst/>
          </a:prstGeom>
          <a:noFill/>
        </p:spPr>
        <p:txBody>
          <a:bodyPr wrap="none" rtlCol="0">
            <a:spAutoFit/>
          </a:bodyPr>
          <a:lstStyle/>
          <a:p>
            <a:pPr algn="ctr"/>
            <a:r>
              <a:rPr lang="en-US" sz="1400" i="1" dirty="0">
                <a:solidFill>
                  <a:srgbClr val="FF0000"/>
                </a:solidFill>
              </a:rPr>
              <a:t>HTTP/1</a:t>
            </a:r>
          </a:p>
        </p:txBody>
      </p:sp>
      <p:sp>
        <p:nvSpPr>
          <p:cNvPr id="38" name="TextBox 37">
            <a:extLst>
              <a:ext uri="{FF2B5EF4-FFF2-40B4-BE49-F238E27FC236}">
                <a16:creationId xmlns:a16="http://schemas.microsoft.com/office/drawing/2014/main" id="{4E52C866-E621-05DF-6040-895DE6AE47E6}"/>
              </a:ext>
            </a:extLst>
          </p:cNvPr>
          <p:cNvSpPr txBox="1"/>
          <p:nvPr/>
        </p:nvSpPr>
        <p:spPr>
          <a:xfrm>
            <a:off x="6535026" y="4744920"/>
            <a:ext cx="950901" cy="287323"/>
          </a:xfrm>
          <a:prstGeom prst="rect">
            <a:avLst/>
          </a:prstGeom>
          <a:noFill/>
        </p:spPr>
        <p:txBody>
          <a:bodyPr wrap="none" rtlCol="0">
            <a:spAutoFit/>
          </a:bodyPr>
          <a:lstStyle/>
          <a:p>
            <a:pPr algn="ctr"/>
            <a:r>
              <a:rPr lang="en-US" sz="1400" i="1" dirty="0">
                <a:solidFill>
                  <a:srgbClr val="FF0000"/>
                </a:solidFill>
              </a:rPr>
              <a:t>HTTP/1.1</a:t>
            </a:r>
          </a:p>
        </p:txBody>
      </p:sp>
      <p:sp>
        <p:nvSpPr>
          <p:cNvPr id="39" name="TextBox 38">
            <a:extLst>
              <a:ext uri="{FF2B5EF4-FFF2-40B4-BE49-F238E27FC236}">
                <a16:creationId xmlns:a16="http://schemas.microsoft.com/office/drawing/2014/main" id="{6DD7798E-9BE8-05B8-F5D9-E1806951AD32}"/>
              </a:ext>
            </a:extLst>
          </p:cNvPr>
          <p:cNvSpPr txBox="1"/>
          <p:nvPr/>
        </p:nvSpPr>
        <p:spPr>
          <a:xfrm>
            <a:off x="8030829" y="4744920"/>
            <a:ext cx="801822" cy="287323"/>
          </a:xfrm>
          <a:prstGeom prst="rect">
            <a:avLst/>
          </a:prstGeom>
          <a:noFill/>
        </p:spPr>
        <p:txBody>
          <a:bodyPr wrap="none" rtlCol="0">
            <a:spAutoFit/>
          </a:bodyPr>
          <a:lstStyle/>
          <a:p>
            <a:pPr algn="ctr"/>
            <a:r>
              <a:rPr lang="en-US" sz="1400" i="1" dirty="0">
                <a:solidFill>
                  <a:srgbClr val="FF0000"/>
                </a:solidFill>
              </a:rPr>
              <a:t>HTTP/2</a:t>
            </a:r>
          </a:p>
        </p:txBody>
      </p:sp>
      <p:sp>
        <p:nvSpPr>
          <p:cNvPr id="40" name="TextBox 39">
            <a:extLst>
              <a:ext uri="{FF2B5EF4-FFF2-40B4-BE49-F238E27FC236}">
                <a16:creationId xmlns:a16="http://schemas.microsoft.com/office/drawing/2014/main" id="{88AB696A-B84C-C270-068B-BC6C5DB5AC07}"/>
              </a:ext>
            </a:extLst>
          </p:cNvPr>
          <p:cNvSpPr txBox="1"/>
          <p:nvPr/>
        </p:nvSpPr>
        <p:spPr>
          <a:xfrm>
            <a:off x="10035907" y="4699521"/>
            <a:ext cx="801822" cy="287323"/>
          </a:xfrm>
          <a:prstGeom prst="rect">
            <a:avLst/>
          </a:prstGeom>
          <a:noFill/>
        </p:spPr>
        <p:txBody>
          <a:bodyPr wrap="none" rtlCol="0">
            <a:spAutoFit/>
          </a:bodyPr>
          <a:lstStyle/>
          <a:p>
            <a:pPr algn="ctr"/>
            <a:r>
              <a:rPr lang="en-US" sz="1400" i="1" dirty="0">
                <a:solidFill>
                  <a:srgbClr val="FF0000"/>
                </a:solidFill>
              </a:rPr>
              <a:t>HTTP/3</a:t>
            </a:r>
          </a:p>
        </p:txBody>
      </p:sp>
    </p:spTree>
    <p:extLst>
      <p:ext uri="{BB962C8B-B14F-4D97-AF65-F5344CB8AC3E}">
        <p14:creationId xmlns:p14="http://schemas.microsoft.com/office/powerpoint/2010/main" val="31154693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30</a:t>
            </a:fld>
            <a:endParaRPr lang="en-US"/>
          </a:p>
        </p:txBody>
      </p:sp>
      <p:sp>
        <p:nvSpPr>
          <p:cNvPr id="680962" name="Rectangle 2"/>
          <p:cNvSpPr>
            <a:spLocks noGrp="1" noChangeArrowheads="1"/>
          </p:cNvSpPr>
          <p:nvPr>
            <p:ph type="title"/>
          </p:nvPr>
        </p:nvSpPr>
        <p:spPr/>
        <p:txBody>
          <a:bodyPr/>
          <a:lstStyle/>
          <a:p>
            <a:r>
              <a:rPr lang="en-US" dirty="0"/>
              <a:t>What about Security with SOAP?</a:t>
            </a:r>
          </a:p>
        </p:txBody>
      </p:sp>
      <p:sp>
        <p:nvSpPr>
          <p:cNvPr id="680963" name="Rectangle 3" descr="Rectangle: Click to edit Master text styles&#10;Second level&#10;Third level&#10;Fourth level&#10;Fifth level"/>
          <p:cNvSpPr>
            <a:spLocks noGrp="1" noChangeArrowheads="1"/>
          </p:cNvSpPr>
          <p:nvPr>
            <p:ph type="body" idx="1"/>
          </p:nvPr>
        </p:nvSpPr>
        <p:spPr>
          <a:xfrm>
            <a:off x="609600" y="3238340"/>
            <a:ext cx="10972800" cy="3117813"/>
          </a:xfrm>
        </p:spPr>
        <p:txBody>
          <a:bodyPr/>
          <a:lstStyle/>
          <a:p>
            <a:r>
              <a:rPr lang="en-US" sz="2400" dirty="0"/>
              <a:t>Since SOAP is a protocol, security assertions are defined in a standard way nested under the SOAP header</a:t>
            </a:r>
          </a:p>
          <a:p>
            <a:r>
              <a:rPr lang="en-US" sz="2400" dirty="0"/>
              <a:t>A variety of different security schemes have been standardized including basic authorization (shown above),and SAML</a:t>
            </a:r>
          </a:p>
          <a:p>
            <a:r>
              <a:rPr lang="en-US" sz="2400" dirty="0"/>
              <a:t>Because SOAP is embedded in HTTP, any SOAP messages with security should be transmitted encrypted – SOAP doesn’t do encryption, HTTPS is utilized</a:t>
            </a:r>
            <a:endParaRPr lang="en-US" sz="2000" dirty="0"/>
          </a:p>
        </p:txBody>
      </p:sp>
      <p:sp>
        <p:nvSpPr>
          <p:cNvPr id="2" name="Rectangle 1">
            <a:extLst>
              <a:ext uri="{FF2B5EF4-FFF2-40B4-BE49-F238E27FC236}">
                <a16:creationId xmlns:a16="http://schemas.microsoft.com/office/drawing/2014/main" id="{B119736B-6D20-B0D3-5CF0-E39C8D7EB63D}"/>
              </a:ext>
            </a:extLst>
          </p:cNvPr>
          <p:cNvSpPr/>
          <p:nvPr/>
        </p:nvSpPr>
        <p:spPr>
          <a:xfrm>
            <a:off x="290945" y="973983"/>
            <a:ext cx="11651673" cy="2092496"/>
          </a:xfrm>
          <a:prstGeom prst="rect">
            <a:avLst/>
          </a:prstGeom>
        </p:spPr>
        <p:txBody>
          <a:bodyPr wrap="square">
            <a:spAutoFit/>
          </a:bodyPr>
          <a:lstStyle/>
          <a:p>
            <a:pPr>
              <a:tabLst>
                <a:tab pos="217488" algn="l"/>
                <a:tab pos="449263" algn="l"/>
                <a:tab pos="682625" algn="l"/>
                <a:tab pos="968375" algn="l"/>
              </a:tabLst>
            </a:pPr>
            <a:r>
              <a:rPr lang="en-US" b="0" dirty="0">
                <a:solidFill>
                  <a:srgbClr val="0432FF"/>
                </a:solidFill>
                <a:latin typeface="Courier" pitchFamily="2" charset="0"/>
              </a:rPr>
              <a:t>&lt;</a:t>
            </a:r>
            <a:r>
              <a:rPr lang="en-US" b="0" dirty="0" err="1">
                <a:solidFill>
                  <a:srgbClr val="0432FF"/>
                </a:solidFill>
                <a:latin typeface="Courier" pitchFamily="2" charset="0"/>
              </a:rPr>
              <a:t>soapenv:Header</a:t>
            </a:r>
            <a:r>
              <a:rPr lang="en-US" b="0" dirty="0">
                <a:solidFill>
                  <a:srgbClr val="0432FF"/>
                </a:solidFill>
                <a:latin typeface="Courier" pitchFamily="2" charset="0"/>
              </a:rPr>
              <a:t>&gt; </a:t>
            </a:r>
          </a:p>
          <a:p>
            <a:pPr>
              <a:tabLst>
                <a:tab pos="217488" algn="l"/>
                <a:tab pos="449263" algn="l"/>
                <a:tab pos="682625" algn="l"/>
                <a:tab pos="968375" algn="l"/>
              </a:tabLst>
            </a:pPr>
            <a:r>
              <a:rPr lang="en-US" b="0" dirty="0">
                <a:latin typeface="Courier" pitchFamily="2" charset="0"/>
              </a:rPr>
              <a:t>	</a:t>
            </a:r>
            <a:r>
              <a:rPr lang="en-US" b="0" dirty="0">
                <a:solidFill>
                  <a:srgbClr val="FF0000"/>
                </a:solidFill>
                <a:latin typeface="Courier" pitchFamily="2" charset="0"/>
              </a:rPr>
              <a:t>&lt;</a:t>
            </a:r>
            <a:r>
              <a:rPr lang="en-US" b="0" dirty="0" err="1">
                <a:solidFill>
                  <a:srgbClr val="FF0000"/>
                </a:solidFill>
                <a:latin typeface="Courier" pitchFamily="2" charset="0"/>
              </a:rPr>
              <a:t>wsse:Security</a:t>
            </a:r>
            <a:r>
              <a:rPr lang="en-US" b="0" dirty="0">
                <a:solidFill>
                  <a:srgbClr val="FF0000"/>
                </a:solidFill>
                <a:latin typeface="Courier" pitchFamily="2" charset="0"/>
              </a:rPr>
              <a:t> </a:t>
            </a:r>
            <a:r>
              <a:rPr lang="en-US" b="0" dirty="0" err="1">
                <a:solidFill>
                  <a:srgbClr val="FF0000"/>
                </a:solidFill>
                <a:latin typeface="Courier" pitchFamily="2" charset="0"/>
              </a:rPr>
              <a:t>xmlns:wsse</a:t>
            </a:r>
            <a:r>
              <a:rPr lang="en-US" b="0" dirty="0">
                <a:solidFill>
                  <a:srgbClr val="FF0000"/>
                </a:solidFill>
                <a:latin typeface="Courier" pitchFamily="2" charset="0"/>
              </a:rPr>
              <a:t>="http://...oasis-200401-wss-wssecurity-utility-1.0.xsd"&gt;</a:t>
            </a:r>
            <a:r>
              <a:rPr lang="en-US" b="0" dirty="0">
                <a:latin typeface="Courier" pitchFamily="2" charset="0"/>
              </a:rPr>
              <a:t> 			</a:t>
            </a:r>
            <a:r>
              <a:rPr lang="en-US" b="0" dirty="0">
                <a:solidFill>
                  <a:srgbClr val="00B050"/>
                </a:solidFill>
                <a:latin typeface="Courier" pitchFamily="2" charset="0"/>
              </a:rPr>
              <a:t>&lt;</a:t>
            </a:r>
            <a:r>
              <a:rPr lang="en-US" b="0" dirty="0" err="1">
                <a:solidFill>
                  <a:srgbClr val="00B050"/>
                </a:solidFill>
                <a:latin typeface="Courier" pitchFamily="2" charset="0"/>
              </a:rPr>
              <a:t>wsse:UsernameToken</a:t>
            </a:r>
            <a:r>
              <a:rPr lang="en-US" b="0" dirty="0">
                <a:solidFill>
                  <a:srgbClr val="00B050"/>
                </a:solidFill>
                <a:latin typeface="Courier" pitchFamily="2" charset="0"/>
              </a:rPr>
              <a:t> </a:t>
            </a:r>
            <a:r>
              <a:rPr lang="en-US" b="0" dirty="0" err="1">
                <a:solidFill>
                  <a:srgbClr val="00B050"/>
                </a:solidFill>
                <a:latin typeface="Courier" pitchFamily="2" charset="0"/>
              </a:rPr>
              <a:t>wsu:Id</a:t>
            </a:r>
            <a:r>
              <a:rPr lang="en-US" b="0" dirty="0">
                <a:solidFill>
                  <a:srgbClr val="00B050"/>
                </a:solidFill>
                <a:latin typeface="Courier" pitchFamily="2" charset="0"/>
              </a:rPr>
              <a:t>="UsernameToken-1"&gt; </a:t>
            </a:r>
            <a:r>
              <a:rPr lang="en-US" b="0" dirty="0">
                <a:latin typeface="Courier" pitchFamily="2" charset="0"/>
              </a:rPr>
              <a:t>		</a:t>
            </a:r>
          </a:p>
          <a:p>
            <a:pPr>
              <a:tabLst>
                <a:tab pos="217488" algn="l"/>
                <a:tab pos="449263" algn="l"/>
                <a:tab pos="682625" algn="l"/>
                <a:tab pos="968375" algn="l"/>
              </a:tabLst>
            </a:pPr>
            <a:r>
              <a:rPr lang="en-US" b="0" dirty="0">
                <a:latin typeface="Courier" pitchFamily="2" charset="0"/>
              </a:rPr>
              <a:t>				&lt;</a:t>
            </a:r>
            <a:r>
              <a:rPr lang="en-US" b="0" dirty="0" err="1">
                <a:latin typeface="Courier" pitchFamily="2" charset="0"/>
              </a:rPr>
              <a:t>wsse:Username</a:t>
            </a:r>
            <a:r>
              <a:rPr lang="en-US" b="0" dirty="0">
                <a:latin typeface="Courier" pitchFamily="2" charset="0"/>
              </a:rPr>
              <a:t>&gt;login&lt;/</a:t>
            </a:r>
            <a:r>
              <a:rPr lang="en-US" b="0" dirty="0" err="1">
                <a:latin typeface="Courier" pitchFamily="2" charset="0"/>
              </a:rPr>
              <a:t>wsse:Username</a:t>
            </a:r>
            <a:r>
              <a:rPr lang="en-US" b="0" dirty="0">
                <a:latin typeface="Courier" pitchFamily="2" charset="0"/>
              </a:rPr>
              <a:t>&gt; </a:t>
            </a:r>
          </a:p>
          <a:p>
            <a:pPr>
              <a:tabLst>
                <a:tab pos="217488" algn="l"/>
                <a:tab pos="449263" algn="l"/>
                <a:tab pos="682625" algn="l"/>
                <a:tab pos="968375" algn="l"/>
              </a:tabLst>
            </a:pPr>
            <a:r>
              <a:rPr lang="en-US" b="0" dirty="0">
                <a:latin typeface="Courier" pitchFamily="2" charset="0"/>
              </a:rPr>
              <a:t>				&lt;</a:t>
            </a:r>
            <a:r>
              <a:rPr lang="en-US" b="0" dirty="0" err="1">
                <a:latin typeface="Courier" pitchFamily="2" charset="0"/>
              </a:rPr>
              <a:t>wsse:Password</a:t>
            </a:r>
            <a:r>
              <a:rPr lang="en-US" b="0" dirty="0">
                <a:latin typeface="Courier" pitchFamily="2" charset="0"/>
              </a:rPr>
              <a:t> Type="http://...#PasswordText"&gt;XXXX&lt;/</a:t>
            </a:r>
            <a:r>
              <a:rPr lang="en-US" b="0" dirty="0" err="1">
                <a:latin typeface="Courier" pitchFamily="2" charset="0"/>
              </a:rPr>
              <a:t>wsse:Password</a:t>
            </a:r>
            <a:r>
              <a:rPr lang="en-US" b="0" dirty="0">
                <a:latin typeface="Courier" pitchFamily="2" charset="0"/>
              </a:rPr>
              <a:t>&gt; 				</a:t>
            </a:r>
            <a:r>
              <a:rPr lang="en-US" b="0" dirty="0">
                <a:solidFill>
                  <a:srgbClr val="00B050"/>
                </a:solidFill>
                <a:latin typeface="Courier" pitchFamily="2" charset="0"/>
              </a:rPr>
              <a:t>&lt;/</a:t>
            </a:r>
            <a:r>
              <a:rPr lang="en-US" b="0" dirty="0" err="1">
                <a:solidFill>
                  <a:srgbClr val="00B050"/>
                </a:solidFill>
                <a:latin typeface="Courier" pitchFamily="2" charset="0"/>
              </a:rPr>
              <a:t>wsse:UsernameToken</a:t>
            </a:r>
            <a:r>
              <a:rPr lang="en-US" b="0" dirty="0">
                <a:solidFill>
                  <a:srgbClr val="00B050"/>
                </a:solidFill>
                <a:latin typeface="Courier" pitchFamily="2" charset="0"/>
              </a:rPr>
              <a:t>&gt; </a:t>
            </a:r>
            <a:r>
              <a:rPr lang="en-US" b="0" dirty="0">
                <a:latin typeface="Courier" pitchFamily="2" charset="0"/>
              </a:rPr>
              <a:t>	 </a:t>
            </a:r>
          </a:p>
          <a:p>
            <a:pPr>
              <a:tabLst>
                <a:tab pos="217488" algn="l"/>
                <a:tab pos="449263" algn="l"/>
                <a:tab pos="682625" algn="l"/>
                <a:tab pos="968375" algn="l"/>
              </a:tabLst>
            </a:pPr>
            <a:r>
              <a:rPr lang="en-US" b="0" dirty="0">
                <a:solidFill>
                  <a:srgbClr val="FF0000"/>
                </a:solidFill>
                <a:latin typeface="Courier" pitchFamily="2" charset="0"/>
              </a:rPr>
              <a:t>	&lt;/</a:t>
            </a:r>
            <a:r>
              <a:rPr lang="en-US" b="0" dirty="0" err="1">
                <a:solidFill>
                  <a:srgbClr val="FF0000"/>
                </a:solidFill>
                <a:latin typeface="Courier" pitchFamily="2" charset="0"/>
              </a:rPr>
              <a:t>wsse:Security</a:t>
            </a:r>
            <a:r>
              <a:rPr lang="en-US" b="0" dirty="0">
                <a:solidFill>
                  <a:srgbClr val="FF0000"/>
                </a:solidFill>
                <a:latin typeface="Courier" pitchFamily="2" charset="0"/>
              </a:rPr>
              <a:t>&gt;</a:t>
            </a:r>
          </a:p>
          <a:p>
            <a:pPr>
              <a:tabLst>
                <a:tab pos="217488" algn="l"/>
                <a:tab pos="449263" algn="l"/>
                <a:tab pos="682625" algn="l"/>
                <a:tab pos="968375" algn="l"/>
              </a:tabLst>
            </a:pPr>
            <a:r>
              <a:rPr lang="en-US" b="0" dirty="0">
                <a:solidFill>
                  <a:srgbClr val="0432FF"/>
                </a:solidFill>
                <a:latin typeface="Courier" pitchFamily="2" charset="0"/>
              </a:rPr>
              <a:t>&lt;</a:t>
            </a:r>
            <a:r>
              <a:rPr lang="en-US" b="0" dirty="0" err="1">
                <a:solidFill>
                  <a:srgbClr val="0432FF"/>
                </a:solidFill>
                <a:latin typeface="Courier" pitchFamily="2" charset="0"/>
              </a:rPr>
              <a:t>soapenv:Header</a:t>
            </a:r>
            <a:r>
              <a:rPr lang="en-US" b="0" dirty="0">
                <a:solidFill>
                  <a:srgbClr val="0432FF"/>
                </a:solidFill>
                <a:latin typeface="Courier" pitchFamily="2" charset="0"/>
              </a:rPr>
              <a:t>&gt; </a:t>
            </a:r>
          </a:p>
        </p:txBody>
      </p:sp>
    </p:spTree>
    <p:extLst>
      <p:ext uri="{BB962C8B-B14F-4D97-AF65-F5344CB8AC3E}">
        <p14:creationId xmlns:p14="http://schemas.microsoft.com/office/powerpoint/2010/main" val="16270827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31</a:t>
            </a:fld>
            <a:endParaRPr lang="en-US"/>
          </a:p>
        </p:txBody>
      </p:sp>
      <p:sp>
        <p:nvSpPr>
          <p:cNvPr id="680962" name="Rectangle 2"/>
          <p:cNvSpPr>
            <a:spLocks noGrp="1" noChangeArrowheads="1"/>
          </p:cNvSpPr>
          <p:nvPr>
            <p:ph type="title"/>
          </p:nvPr>
        </p:nvSpPr>
        <p:spPr/>
        <p:txBody>
          <a:bodyPr/>
          <a:lstStyle/>
          <a:p>
            <a:r>
              <a:rPr lang="en-US" dirty="0"/>
              <a:t>SOAP – Design by Contract</a:t>
            </a:r>
          </a:p>
        </p:txBody>
      </p:sp>
      <p:sp>
        <p:nvSpPr>
          <p:cNvPr id="680963" name="Rectangle 3" descr="Rectangle: Click to edit Master text styles&#10;Second level&#10;Third level&#10;Fourth level&#10;Fifth level"/>
          <p:cNvSpPr>
            <a:spLocks noGrp="1" noChangeArrowheads="1"/>
          </p:cNvSpPr>
          <p:nvPr>
            <p:ph type="body" idx="1"/>
          </p:nvPr>
        </p:nvSpPr>
        <p:spPr>
          <a:xfrm>
            <a:off x="401782" y="1205886"/>
            <a:ext cx="10706654" cy="4114800"/>
          </a:xfrm>
        </p:spPr>
        <p:txBody>
          <a:bodyPr/>
          <a:lstStyle/>
          <a:p>
            <a:r>
              <a:rPr lang="en-US" sz="2400" dirty="0"/>
              <a:t>To address the fact that every SOAP request and response could be structured in any way, best practice evolved to “design by contract”</a:t>
            </a:r>
          </a:p>
          <a:p>
            <a:r>
              <a:rPr lang="en-US" sz="2400" dirty="0"/>
              <a:t>The definition of the structure and semantics of requests and replies was defined in an XML quasi-schema language called XSLT</a:t>
            </a:r>
          </a:p>
          <a:p>
            <a:r>
              <a:rPr lang="en-US" sz="2400" dirty="0"/>
              <a:t>Tools parsed XSLT and generated custom proxies and stubs to serialize and deserialize to SOAP request and response structures</a:t>
            </a:r>
            <a:endParaRPr lang="en-US" sz="1550" dirty="0"/>
          </a:p>
          <a:p>
            <a:pPr lvl="1"/>
            <a:endParaRPr lang="en-US" sz="2000" dirty="0"/>
          </a:p>
        </p:txBody>
      </p:sp>
      <p:sp>
        <p:nvSpPr>
          <p:cNvPr id="5" name="Rectangle 4">
            <a:extLst>
              <a:ext uri="{FF2B5EF4-FFF2-40B4-BE49-F238E27FC236}">
                <a16:creationId xmlns:a16="http://schemas.microsoft.com/office/drawing/2014/main" id="{B492D9EF-DBEF-D2FD-CBBB-35FFA2CBFD17}"/>
              </a:ext>
            </a:extLst>
          </p:cNvPr>
          <p:cNvSpPr/>
          <p:nvPr/>
        </p:nvSpPr>
        <p:spPr>
          <a:xfrm>
            <a:off x="595748" y="4764380"/>
            <a:ext cx="1524000" cy="111261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XSLT</a:t>
            </a:r>
            <a:br>
              <a:rPr lang="en-US" dirty="0">
                <a:solidFill>
                  <a:schemeClr val="bg1"/>
                </a:solidFill>
              </a:rPr>
            </a:br>
            <a:r>
              <a:rPr lang="en-US" dirty="0">
                <a:solidFill>
                  <a:schemeClr val="bg1"/>
                </a:solidFill>
              </a:rPr>
              <a:t>Definition</a:t>
            </a:r>
            <a:br>
              <a:rPr lang="en-US" dirty="0">
                <a:solidFill>
                  <a:schemeClr val="bg1"/>
                </a:solidFill>
              </a:rPr>
            </a:br>
            <a:r>
              <a:rPr lang="en-US" dirty="0">
                <a:solidFill>
                  <a:schemeClr val="bg1"/>
                </a:solidFill>
              </a:rPr>
              <a:t>(in XML)</a:t>
            </a:r>
          </a:p>
        </p:txBody>
      </p:sp>
      <p:sp>
        <p:nvSpPr>
          <p:cNvPr id="6" name="Rectangle 5">
            <a:extLst>
              <a:ext uri="{FF2B5EF4-FFF2-40B4-BE49-F238E27FC236}">
                <a16:creationId xmlns:a16="http://schemas.microsoft.com/office/drawing/2014/main" id="{FB67EC23-A946-25A8-73DF-A8CAFAB050C8}"/>
              </a:ext>
            </a:extLst>
          </p:cNvPr>
          <p:cNvSpPr/>
          <p:nvPr/>
        </p:nvSpPr>
        <p:spPr>
          <a:xfrm>
            <a:off x="2590802" y="4764380"/>
            <a:ext cx="1524000" cy="1112612"/>
          </a:xfrm>
          <a:prstGeom prst="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XSLT</a:t>
            </a:r>
            <a:br>
              <a:rPr lang="en-US" dirty="0">
                <a:solidFill>
                  <a:schemeClr val="bg1"/>
                </a:solidFill>
              </a:rPr>
            </a:br>
            <a:r>
              <a:rPr lang="en-US" dirty="0">
                <a:solidFill>
                  <a:schemeClr val="bg1"/>
                </a:solidFill>
              </a:rPr>
              <a:t>Compiler</a:t>
            </a:r>
          </a:p>
        </p:txBody>
      </p:sp>
      <p:cxnSp>
        <p:nvCxnSpPr>
          <p:cNvPr id="3" name="Straight Arrow Connector 2">
            <a:extLst>
              <a:ext uri="{FF2B5EF4-FFF2-40B4-BE49-F238E27FC236}">
                <a16:creationId xmlns:a16="http://schemas.microsoft.com/office/drawing/2014/main" id="{F1C50474-C841-56EB-9B4A-A6DBB8652882}"/>
              </a:ext>
            </a:extLst>
          </p:cNvPr>
          <p:cNvCxnSpPr>
            <a:stCxn id="5" idx="3"/>
            <a:endCxn id="6" idx="1"/>
          </p:cNvCxnSpPr>
          <p:nvPr/>
        </p:nvCxnSpPr>
        <p:spPr>
          <a:xfrm>
            <a:off x="2119748" y="5320686"/>
            <a:ext cx="471054"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B446791-D217-940F-88D4-35C9A9FA7171}"/>
              </a:ext>
            </a:extLst>
          </p:cNvPr>
          <p:cNvSpPr/>
          <p:nvPr/>
        </p:nvSpPr>
        <p:spPr>
          <a:xfrm>
            <a:off x="4585856" y="4780899"/>
            <a:ext cx="2524437" cy="1112612"/>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Serialization and Deserialization Code</a:t>
            </a:r>
          </a:p>
        </p:txBody>
      </p:sp>
      <p:cxnSp>
        <p:nvCxnSpPr>
          <p:cNvPr id="10" name="Straight Arrow Connector 9">
            <a:extLst>
              <a:ext uri="{FF2B5EF4-FFF2-40B4-BE49-F238E27FC236}">
                <a16:creationId xmlns:a16="http://schemas.microsoft.com/office/drawing/2014/main" id="{4764FFFC-B623-2953-D5FA-322315FD6A9D}"/>
              </a:ext>
            </a:extLst>
          </p:cNvPr>
          <p:cNvCxnSpPr/>
          <p:nvPr/>
        </p:nvCxnSpPr>
        <p:spPr>
          <a:xfrm>
            <a:off x="4114802" y="5365455"/>
            <a:ext cx="471054"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003AD7CA-9BAF-19BD-E4A1-02BDD06C8387}"/>
              </a:ext>
            </a:extLst>
          </p:cNvPr>
          <p:cNvSpPr/>
          <p:nvPr/>
        </p:nvSpPr>
        <p:spPr>
          <a:xfrm>
            <a:off x="7707748" y="4625096"/>
            <a:ext cx="1976582" cy="611397"/>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a:t>
            </a:r>
            <a:br>
              <a:rPr lang="en-US" dirty="0">
                <a:solidFill>
                  <a:schemeClr val="bg1"/>
                </a:solidFill>
              </a:rPr>
            </a:br>
            <a:r>
              <a:rPr lang="en-US" dirty="0">
                <a:solidFill>
                  <a:schemeClr val="bg1"/>
                </a:solidFill>
              </a:rPr>
              <a:t>Client Code</a:t>
            </a:r>
          </a:p>
        </p:txBody>
      </p:sp>
      <p:cxnSp>
        <p:nvCxnSpPr>
          <p:cNvPr id="12" name="Straight Arrow Connector 11">
            <a:extLst>
              <a:ext uri="{FF2B5EF4-FFF2-40B4-BE49-F238E27FC236}">
                <a16:creationId xmlns:a16="http://schemas.microsoft.com/office/drawing/2014/main" id="{4E2CFBAD-2D52-A24C-A155-2E9DB89B042B}"/>
              </a:ext>
            </a:extLst>
          </p:cNvPr>
          <p:cNvCxnSpPr>
            <a:cxnSpLocks/>
            <a:stCxn id="11" idx="1"/>
          </p:cNvCxnSpPr>
          <p:nvPr/>
        </p:nvCxnSpPr>
        <p:spPr>
          <a:xfrm flipH="1">
            <a:off x="7110293" y="4930795"/>
            <a:ext cx="597455" cy="277435"/>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DAEA277-ABA6-7400-C8C6-61D48A6C1EDE}"/>
              </a:ext>
            </a:extLst>
          </p:cNvPr>
          <p:cNvSpPr/>
          <p:nvPr/>
        </p:nvSpPr>
        <p:spPr>
          <a:xfrm>
            <a:off x="7707748" y="5349618"/>
            <a:ext cx="1976582" cy="611397"/>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a:t>
            </a:r>
            <a:br>
              <a:rPr lang="en-US" dirty="0">
                <a:solidFill>
                  <a:schemeClr val="bg1"/>
                </a:solidFill>
              </a:rPr>
            </a:br>
            <a:r>
              <a:rPr lang="en-US" dirty="0">
                <a:solidFill>
                  <a:schemeClr val="bg1"/>
                </a:solidFill>
              </a:rPr>
              <a:t>Server Code</a:t>
            </a:r>
          </a:p>
        </p:txBody>
      </p:sp>
      <p:cxnSp>
        <p:nvCxnSpPr>
          <p:cNvPr id="17" name="Straight Arrow Connector 16">
            <a:extLst>
              <a:ext uri="{FF2B5EF4-FFF2-40B4-BE49-F238E27FC236}">
                <a16:creationId xmlns:a16="http://schemas.microsoft.com/office/drawing/2014/main" id="{E0D88AEF-7AE1-EEC1-E8D2-172B6A29F6A2}"/>
              </a:ext>
            </a:extLst>
          </p:cNvPr>
          <p:cNvCxnSpPr>
            <a:cxnSpLocks/>
            <a:stCxn id="16" idx="1"/>
          </p:cNvCxnSpPr>
          <p:nvPr/>
        </p:nvCxnSpPr>
        <p:spPr>
          <a:xfrm flipH="1" flipV="1">
            <a:off x="7110293" y="5506664"/>
            <a:ext cx="597455" cy="14865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6555E63-E38A-6025-C162-4B75D67B37F3}"/>
              </a:ext>
            </a:extLst>
          </p:cNvPr>
          <p:cNvSpPr/>
          <p:nvPr/>
        </p:nvSpPr>
        <p:spPr>
          <a:xfrm>
            <a:off x="9849729" y="4625096"/>
            <a:ext cx="1627309" cy="133591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a:t>
            </a:r>
            <a:br>
              <a:rPr lang="en-US" dirty="0">
                <a:solidFill>
                  <a:schemeClr val="bg1"/>
                </a:solidFill>
              </a:rPr>
            </a:br>
            <a:r>
              <a:rPr lang="en-US" dirty="0">
                <a:solidFill>
                  <a:schemeClr val="bg1"/>
                </a:solidFill>
              </a:rPr>
              <a:t>Runtime</a:t>
            </a:r>
          </a:p>
        </p:txBody>
      </p:sp>
    </p:spTree>
    <p:extLst>
      <p:ext uri="{BB962C8B-B14F-4D97-AF65-F5344CB8AC3E}">
        <p14:creationId xmlns:p14="http://schemas.microsoft.com/office/powerpoint/2010/main" val="28738479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32</a:t>
            </a:fld>
            <a:endParaRPr lang="en-US"/>
          </a:p>
        </p:txBody>
      </p:sp>
      <p:sp>
        <p:nvSpPr>
          <p:cNvPr id="680962" name="Rectangle 2"/>
          <p:cNvSpPr>
            <a:spLocks noGrp="1" noChangeArrowheads="1"/>
          </p:cNvSpPr>
          <p:nvPr>
            <p:ph type="title"/>
          </p:nvPr>
        </p:nvSpPr>
        <p:spPr/>
        <p:txBody>
          <a:bodyPr/>
          <a:lstStyle/>
          <a:p>
            <a:r>
              <a:rPr lang="en-US" dirty="0"/>
              <a:t>SOAP – Challenges with SOAP Architecture</a:t>
            </a:r>
          </a:p>
        </p:txBody>
      </p:sp>
      <p:sp>
        <p:nvSpPr>
          <p:cNvPr id="680963" name="Rectangle 3" descr="Rectangle: Click to edit Master text styles&#10;Second level&#10;Third level&#10;Fourth level&#10;Fifth level"/>
          <p:cNvSpPr>
            <a:spLocks noGrp="1" noChangeArrowheads="1"/>
          </p:cNvSpPr>
          <p:nvPr>
            <p:ph type="body" idx="1"/>
          </p:nvPr>
        </p:nvSpPr>
        <p:spPr>
          <a:xfrm>
            <a:off x="401782" y="984209"/>
            <a:ext cx="10706654" cy="4114800"/>
          </a:xfrm>
        </p:spPr>
        <p:txBody>
          <a:bodyPr/>
          <a:lstStyle/>
          <a:p>
            <a:r>
              <a:rPr lang="en-US" sz="2400" dirty="0"/>
              <a:t>SOAP clients made request to the SOAP server using “verbs”, AKA – go do this, go do that, which lead to massive sprawl and no standards for how to interoperate</a:t>
            </a:r>
          </a:p>
          <a:p>
            <a:pPr lvl="1"/>
            <a:r>
              <a:rPr lang="en-US" sz="1800" dirty="0" err="1"/>
              <a:t>GetCustomerByFirstName</a:t>
            </a:r>
            <a:r>
              <a:rPr lang="en-US" sz="1800" dirty="0"/>
              <a:t>, </a:t>
            </a:r>
            <a:r>
              <a:rPr lang="en-US" sz="1800" dirty="0" err="1"/>
              <a:t>GetCustomerByID</a:t>
            </a:r>
            <a:r>
              <a:rPr lang="en-US" sz="1800" dirty="0"/>
              <a:t>, </a:t>
            </a:r>
            <a:r>
              <a:rPr lang="en-US" sz="1800" dirty="0" err="1"/>
              <a:t>GetCustomerByAddress</a:t>
            </a:r>
            <a:r>
              <a:rPr lang="en-US" sz="1800" dirty="0"/>
              <a:t>, …</a:t>
            </a:r>
          </a:p>
          <a:p>
            <a:r>
              <a:rPr lang="en-US" sz="2250" dirty="0"/>
              <a:t>SOAP did not use any of HTTP to manage traffic, scale, routing, </a:t>
            </a:r>
            <a:r>
              <a:rPr lang="en-US" sz="2250" dirty="0" err="1"/>
              <a:t>etc</a:t>
            </a:r>
            <a:r>
              <a:rPr lang="en-US" sz="2250" dirty="0"/>
              <a:t> so custom SOAP servers were required – e.g., IBM WebSphere, etc.  Each one of these customer vendor offerings had their own story around how/why they scaled and ran better than other vendor offerings</a:t>
            </a:r>
          </a:p>
          <a:p>
            <a:r>
              <a:rPr lang="en-US" sz="2250" dirty="0"/>
              <a:t>Because the serializers, and </a:t>
            </a:r>
            <a:r>
              <a:rPr lang="en-US" sz="2250" dirty="0" err="1"/>
              <a:t>deserializers</a:t>
            </a:r>
            <a:r>
              <a:rPr lang="en-US" sz="2250" dirty="0"/>
              <a:t> were provided by the vendor there were interoperability challenges if you tried to use code compiled against IBM </a:t>
            </a:r>
            <a:r>
              <a:rPr lang="en-US" sz="2250" dirty="0" err="1"/>
              <a:t>Websphere</a:t>
            </a:r>
            <a:r>
              <a:rPr lang="en-US" sz="2250" dirty="0"/>
              <a:t> with BEA </a:t>
            </a:r>
            <a:r>
              <a:rPr lang="en-US" sz="2250" dirty="0" err="1"/>
              <a:t>Weblogic</a:t>
            </a:r>
            <a:r>
              <a:rPr lang="en-US" sz="2250" dirty="0"/>
              <a:t> – this was by vendor design</a:t>
            </a:r>
          </a:p>
          <a:p>
            <a:r>
              <a:rPr lang="en-US" sz="2250" dirty="0"/>
              <a:t>XML lead to big payloads, and in the early 2000’s networks were not what they are today</a:t>
            </a:r>
          </a:p>
          <a:p>
            <a:pPr lvl="1"/>
            <a:endParaRPr lang="en-US" sz="2000" dirty="0"/>
          </a:p>
        </p:txBody>
      </p:sp>
    </p:spTree>
    <p:extLst>
      <p:ext uri="{BB962C8B-B14F-4D97-AF65-F5344CB8AC3E}">
        <p14:creationId xmlns:p14="http://schemas.microsoft.com/office/powerpoint/2010/main" val="10192349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33</a:t>
            </a:fld>
            <a:endParaRPr lang="en-US"/>
          </a:p>
        </p:txBody>
      </p:sp>
      <p:sp>
        <p:nvSpPr>
          <p:cNvPr id="680962" name="Rectangle 2"/>
          <p:cNvSpPr>
            <a:spLocks noGrp="1" noChangeArrowheads="1"/>
          </p:cNvSpPr>
          <p:nvPr>
            <p:ph type="title"/>
          </p:nvPr>
        </p:nvSpPr>
        <p:spPr>
          <a:xfrm>
            <a:off x="609600" y="174827"/>
            <a:ext cx="10972800" cy="698948"/>
          </a:xfrm>
        </p:spPr>
        <p:txBody>
          <a:bodyPr/>
          <a:lstStyle/>
          <a:p>
            <a:r>
              <a:rPr lang="en-US" dirty="0"/>
              <a:t>SOAP – Architecture Summary</a:t>
            </a:r>
          </a:p>
        </p:txBody>
      </p:sp>
      <p:graphicFrame>
        <p:nvGraphicFramePr>
          <p:cNvPr id="5" name="Table 5">
            <a:extLst>
              <a:ext uri="{FF2B5EF4-FFF2-40B4-BE49-F238E27FC236}">
                <a16:creationId xmlns:a16="http://schemas.microsoft.com/office/drawing/2014/main" id="{4ED4B257-9210-4620-6D5C-7DE0D5AE6143}"/>
              </a:ext>
            </a:extLst>
          </p:cNvPr>
          <p:cNvGraphicFramePr>
            <a:graphicFrameLocks noGrp="1"/>
          </p:cNvGraphicFramePr>
          <p:nvPr>
            <p:extLst>
              <p:ext uri="{D42A27DB-BD31-4B8C-83A1-F6EECF244321}">
                <p14:modId xmlns:p14="http://schemas.microsoft.com/office/powerpoint/2010/main" val="306804020"/>
              </p:ext>
            </p:extLst>
          </p:nvPr>
        </p:nvGraphicFramePr>
        <p:xfrm>
          <a:off x="406399" y="914040"/>
          <a:ext cx="11379201" cy="5430520"/>
        </p:xfrm>
        <a:graphic>
          <a:graphicData uri="http://schemas.openxmlformats.org/drawingml/2006/table">
            <a:tbl>
              <a:tblPr firstRow="1" bandRow="1">
                <a:tableStyleId>{5C22544A-7EE6-4342-B048-85BDC9FD1C3A}</a:tableStyleId>
              </a:tblPr>
              <a:tblGrid>
                <a:gridCol w="1709107">
                  <a:extLst>
                    <a:ext uri="{9D8B030D-6E8A-4147-A177-3AD203B41FA5}">
                      <a16:colId xmlns:a16="http://schemas.microsoft.com/office/drawing/2014/main" val="176801502"/>
                    </a:ext>
                  </a:extLst>
                </a:gridCol>
                <a:gridCol w="3895594">
                  <a:extLst>
                    <a:ext uri="{9D8B030D-6E8A-4147-A177-3AD203B41FA5}">
                      <a16:colId xmlns:a16="http://schemas.microsoft.com/office/drawing/2014/main" val="3974847731"/>
                    </a:ext>
                  </a:extLst>
                </a:gridCol>
                <a:gridCol w="5774500">
                  <a:extLst>
                    <a:ext uri="{9D8B030D-6E8A-4147-A177-3AD203B41FA5}">
                      <a16:colId xmlns:a16="http://schemas.microsoft.com/office/drawing/2014/main" val="2240839474"/>
                    </a:ext>
                  </a:extLst>
                </a:gridCol>
              </a:tblGrid>
              <a:tr h="370840">
                <a:tc>
                  <a:txBody>
                    <a:bodyPr/>
                    <a:lstStyle/>
                    <a:p>
                      <a:r>
                        <a:rPr lang="en-US" sz="1600" dirty="0"/>
                        <a:t>Feature</a:t>
                      </a:r>
                    </a:p>
                  </a:txBody>
                  <a:tcPr/>
                </a:tc>
                <a:tc>
                  <a:txBody>
                    <a:bodyPr/>
                    <a:lstStyle/>
                    <a:p>
                      <a:r>
                        <a:rPr lang="en-US" sz="1600" dirty="0"/>
                        <a:t>Description</a:t>
                      </a:r>
                    </a:p>
                  </a:txBody>
                  <a:tcPr/>
                </a:tc>
                <a:tc>
                  <a:txBody>
                    <a:bodyPr/>
                    <a:lstStyle/>
                    <a:p>
                      <a:r>
                        <a:rPr lang="en-US" sz="1600" dirty="0"/>
                        <a:t>Architecture Implications</a:t>
                      </a:r>
                    </a:p>
                  </a:txBody>
                  <a:tcPr/>
                </a:tc>
                <a:extLst>
                  <a:ext uri="{0D108BD9-81ED-4DB2-BD59-A6C34878D82A}">
                    <a16:rowId xmlns:a16="http://schemas.microsoft.com/office/drawing/2014/main" val="4270460140"/>
                  </a:ext>
                </a:extLst>
              </a:tr>
              <a:tr h="370840">
                <a:tc>
                  <a:txBody>
                    <a:bodyPr/>
                    <a:lstStyle/>
                    <a:p>
                      <a:r>
                        <a:rPr lang="en-US" sz="1400" dirty="0"/>
                        <a:t>Protocol</a:t>
                      </a:r>
                    </a:p>
                  </a:txBody>
                  <a:tcPr/>
                </a:tc>
                <a:tc>
                  <a:txBody>
                    <a:bodyPr/>
                    <a:lstStyle/>
                    <a:p>
                      <a:r>
                        <a:rPr lang="en-US" sz="1400" dirty="0"/>
                        <a:t>SOAP is a well defined protocol, consisting of a header and a body/payload, most of the time encapsulated in HTTP</a:t>
                      </a:r>
                    </a:p>
                  </a:txBody>
                  <a:tcPr/>
                </a:tc>
                <a:tc>
                  <a:txBody>
                    <a:bodyPr/>
                    <a:lstStyle/>
                    <a:p>
                      <a:pPr marL="285750" indent="-285750">
                        <a:buFont typeface="Arial" panose="020B0604020202020204" pitchFamily="34" charset="0"/>
                        <a:buChar char="•"/>
                      </a:pPr>
                      <a:r>
                        <a:rPr lang="en-US" sz="1400" dirty="0"/>
                        <a:t>Given SOAP rides on HTTP, and we know how to scale HTTP, SOAP scales</a:t>
                      </a:r>
                    </a:p>
                    <a:p>
                      <a:pPr marL="285750" indent="-285750">
                        <a:buFont typeface="Arial" panose="020B0604020202020204" pitchFamily="34" charset="0"/>
                        <a:buChar char="•"/>
                      </a:pPr>
                      <a:r>
                        <a:rPr lang="en-US" sz="1400" dirty="0"/>
                        <a:t>Since its a “wrapped” protocol, we need libraries to encode/decode SOAP messages, these libraries can be of varying quality and performance</a:t>
                      </a:r>
                    </a:p>
                  </a:txBody>
                  <a:tcPr/>
                </a:tc>
                <a:extLst>
                  <a:ext uri="{0D108BD9-81ED-4DB2-BD59-A6C34878D82A}">
                    <a16:rowId xmlns:a16="http://schemas.microsoft.com/office/drawing/2014/main" val="1977417456"/>
                  </a:ext>
                </a:extLst>
              </a:tr>
              <a:tr h="370840">
                <a:tc>
                  <a:txBody>
                    <a:bodyPr/>
                    <a:lstStyle/>
                    <a:p>
                      <a:r>
                        <a:rPr lang="en-US" sz="1400" dirty="0"/>
                        <a:t>Payload / Encoding</a:t>
                      </a:r>
                    </a:p>
                  </a:txBody>
                  <a:tcPr/>
                </a:tc>
                <a:tc>
                  <a:txBody>
                    <a:bodyPr/>
                    <a:lstStyle/>
                    <a:p>
                      <a:r>
                        <a:rPr lang="en-US" sz="1400" dirty="0"/>
                        <a:t>The SOAP standard specifies XML as the standard encoding</a:t>
                      </a:r>
                    </a:p>
                  </a:txBody>
                  <a:tcPr/>
                </a:tc>
                <a:tc>
                  <a:txBody>
                    <a:bodyPr/>
                    <a:lstStyle/>
                    <a:p>
                      <a:pPr marL="285750" indent="-285750">
                        <a:buFont typeface="Arial" panose="020B0604020202020204" pitchFamily="34" charset="0"/>
                        <a:buChar char="•"/>
                      </a:pPr>
                      <a:r>
                        <a:rPr lang="en-US" sz="1400" dirty="0"/>
                        <a:t>Unlike other protocols we will look at that offer multiple encoding types, SOAP is XML-Only</a:t>
                      </a:r>
                    </a:p>
                    <a:p>
                      <a:pPr marL="285750" indent="-285750">
                        <a:buFont typeface="Arial" panose="020B0604020202020204" pitchFamily="34" charset="0"/>
                        <a:buChar char="•"/>
                      </a:pPr>
                      <a:r>
                        <a:rPr lang="en-US" sz="1400" dirty="0"/>
                        <a:t>XML includes many nice features such as schema definition and enforcement</a:t>
                      </a:r>
                    </a:p>
                    <a:p>
                      <a:pPr marL="285750" indent="-285750">
                        <a:buFont typeface="Arial" panose="020B0604020202020204" pitchFamily="34" charset="0"/>
                        <a:buChar char="•"/>
                      </a:pPr>
                      <a:r>
                        <a:rPr lang="en-US" sz="1400" dirty="0"/>
                        <a:t>XML is bulky, can lead to performance issues to parse and transmit, especially over mobile networks</a:t>
                      </a:r>
                    </a:p>
                  </a:txBody>
                  <a:tcPr/>
                </a:tc>
                <a:extLst>
                  <a:ext uri="{0D108BD9-81ED-4DB2-BD59-A6C34878D82A}">
                    <a16:rowId xmlns:a16="http://schemas.microsoft.com/office/drawing/2014/main" val="2482276987"/>
                  </a:ext>
                </a:extLst>
              </a:tr>
              <a:tr h="370840">
                <a:tc>
                  <a:txBody>
                    <a:bodyPr/>
                    <a:lstStyle/>
                    <a:p>
                      <a:r>
                        <a:rPr lang="en-US" sz="1400" dirty="0"/>
                        <a:t>Client/Server Semantics</a:t>
                      </a:r>
                    </a:p>
                  </a:txBody>
                  <a:tcPr/>
                </a:tc>
                <a:tc>
                  <a:txBody>
                    <a:bodyPr/>
                    <a:lstStyle/>
                    <a:p>
                      <a:r>
                        <a:rPr lang="en-US" sz="1400" dirty="0"/>
                        <a:t>SOAP requests tend to be biased towards “do this”, or “do that”.  In other words they are verbs</a:t>
                      </a:r>
                    </a:p>
                  </a:txBody>
                  <a:tcPr/>
                </a:tc>
                <a:tc>
                  <a:txBody>
                    <a:bodyPr/>
                    <a:lstStyle/>
                    <a:p>
                      <a:pPr marL="285750" indent="-285750">
                        <a:buFont typeface="Arial" panose="020B0604020202020204" pitchFamily="34" charset="0"/>
                        <a:buChar char="•"/>
                      </a:pPr>
                      <a:r>
                        <a:rPr lang="en-US" sz="1400" dirty="0"/>
                        <a:t>Given the types of operations that generally come up in real applications, the number of actions we want to expose tend to become large, having a SOAP API for each one of them leads to MANY APIs</a:t>
                      </a:r>
                    </a:p>
                    <a:p>
                      <a:pPr marL="285750" indent="-285750">
                        <a:buFont typeface="Arial" panose="020B0604020202020204" pitchFamily="34" charset="0"/>
                        <a:buChar char="•"/>
                      </a:pPr>
                      <a:r>
                        <a:rPr lang="en-US" sz="1400" dirty="0"/>
                        <a:t>APIs could be reduced by developing complex request schemes that convey semantic intent</a:t>
                      </a:r>
                    </a:p>
                  </a:txBody>
                  <a:tcPr/>
                </a:tc>
                <a:extLst>
                  <a:ext uri="{0D108BD9-81ED-4DB2-BD59-A6C34878D82A}">
                    <a16:rowId xmlns:a16="http://schemas.microsoft.com/office/drawing/2014/main" val="3857717449"/>
                  </a:ext>
                </a:extLst>
              </a:tr>
              <a:tr h="370840">
                <a:tc>
                  <a:txBody>
                    <a:bodyPr/>
                    <a:lstStyle/>
                    <a:p>
                      <a:r>
                        <a:rPr lang="en-US" sz="1400" dirty="0"/>
                        <a:t>Current Status of SOAP</a:t>
                      </a:r>
                    </a:p>
                  </a:txBody>
                  <a:tcPr/>
                </a:tc>
                <a:tc>
                  <a:txBody>
                    <a:bodyPr/>
                    <a:lstStyle/>
                    <a:p>
                      <a:r>
                        <a:rPr lang="en-US" sz="1400" dirty="0"/>
                        <a:t>SOAP has been replaced by REST (discussed next) as a best practice, but well performing SOAP APIs don’t require replacement</a:t>
                      </a:r>
                    </a:p>
                  </a:txBody>
                  <a:tcPr/>
                </a:tc>
                <a:tc>
                  <a:txBody>
                    <a:bodyPr/>
                    <a:lstStyle/>
                    <a:p>
                      <a:pPr marL="285750" indent="-285750">
                        <a:buFont typeface="Arial" panose="020B0604020202020204" pitchFamily="34" charset="0"/>
                        <a:buChar char="•"/>
                      </a:pPr>
                      <a:r>
                        <a:rPr lang="en-US" sz="1400" dirty="0"/>
                        <a:t>SOAP has proven to be able to support modern workloads – many organizations still maintain and extend SOAP services, and they work fine</a:t>
                      </a:r>
                    </a:p>
                    <a:p>
                      <a:pPr marL="285750" indent="-285750">
                        <a:buFont typeface="Arial" panose="020B0604020202020204" pitchFamily="34" charset="0"/>
                        <a:buChar char="•"/>
                      </a:pPr>
                      <a:r>
                        <a:rPr lang="en-US" sz="1400" dirty="0"/>
                        <a:t>Newer techniques have proven to be </a:t>
                      </a:r>
                      <a:r>
                        <a:rPr lang="en-US" sz="1400" dirty="0" err="1"/>
                        <a:t>simplier</a:t>
                      </a:r>
                      <a:r>
                        <a:rPr lang="en-US" sz="1400" dirty="0"/>
                        <a:t>, so they are common practice these days</a:t>
                      </a:r>
                    </a:p>
                  </a:txBody>
                  <a:tcPr/>
                </a:tc>
                <a:extLst>
                  <a:ext uri="{0D108BD9-81ED-4DB2-BD59-A6C34878D82A}">
                    <a16:rowId xmlns:a16="http://schemas.microsoft.com/office/drawing/2014/main" val="895187422"/>
                  </a:ext>
                </a:extLst>
              </a:tr>
            </a:tbl>
          </a:graphicData>
        </a:graphic>
      </p:graphicFrame>
    </p:spTree>
    <p:extLst>
      <p:ext uri="{BB962C8B-B14F-4D97-AF65-F5344CB8AC3E}">
        <p14:creationId xmlns:p14="http://schemas.microsoft.com/office/powerpoint/2010/main" val="13649076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34</a:t>
            </a:fld>
            <a:endParaRPr lang="en-US"/>
          </a:p>
        </p:txBody>
      </p:sp>
      <p:sp>
        <p:nvSpPr>
          <p:cNvPr id="680962" name="Rectangle 2"/>
          <p:cNvSpPr>
            <a:spLocks noGrp="1" noChangeArrowheads="1"/>
          </p:cNvSpPr>
          <p:nvPr>
            <p:ph type="title"/>
          </p:nvPr>
        </p:nvSpPr>
        <p:spPr>
          <a:xfrm>
            <a:off x="609600" y="174827"/>
            <a:ext cx="10972800" cy="698948"/>
          </a:xfrm>
        </p:spPr>
        <p:txBody>
          <a:bodyPr/>
          <a:lstStyle/>
          <a:p>
            <a:r>
              <a:rPr lang="en-US" dirty="0"/>
              <a:t>Then came REST</a:t>
            </a:r>
          </a:p>
        </p:txBody>
      </p:sp>
      <p:sp>
        <p:nvSpPr>
          <p:cNvPr id="6" name="TextBox 5">
            <a:extLst>
              <a:ext uri="{FF2B5EF4-FFF2-40B4-BE49-F238E27FC236}">
                <a16:creationId xmlns:a16="http://schemas.microsoft.com/office/drawing/2014/main" id="{4435EA66-8972-53D1-92B9-FCA61189FFCD}"/>
              </a:ext>
            </a:extLst>
          </p:cNvPr>
          <p:cNvSpPr txBox="1"/>
          <p:nvPr/>
        </p:nvSpPr>
        <p:spPr>
          <a:xfrm rot="5400000">
            <a:off x="432308" y="1069271"/>
            <a:ext cx="697627" cy="343043"/>
          </a:xfrm>
          <a:prstGeom prst="rect">
            <a:avLst/>
          </a:prstGeom>
          <a:noFill/>
        </p:spPr>
        <p:txBody>
          <a:bodyPr wrap="none" rtlCol="0">
            <a:spAutoFit/>
          </a:bodyPr>
          <a:lstStyle/>
          <a:p>
            <a:pPr algn="ctr"/>
            <a:r>
              <a:rPr lang="en-US" dirty="0"/>
              <a:t>1998</a:t>
            </a:r>
          </a:p>
        </p:txBody>
      </p:sp>
      <p:sp>
        <p:nvSpPr>
          <p:cNvPr id="7" name="Right Arrow 6">
            <a:extLst>
              <a:ext uri="{FF2B5EF4-FFF2-40B4-BE49-F238E27FC236}">
                <a16:creationId xmlns:a16="http://schemas.microsoft.com/office/drawing/2014/main" id="{CDF792C0-4198-47BE-9715-948F182B049F}"/>
              </a:ext>
            </a:extLst>
          </p:cNvPr>
          <p:cNvSpPr/>
          <p:nvPr/>
        </p:nvSpPr>
        <p:spPr>
          <a:xfrm>
            <a:off x="4752109" y="1381748"/>
            <a:ext cx="6515180" cy="951345"/>
          </a:xfrm>
          <a:prstGeom prst="rightArrow">
            <a:avLst>
              <a:gd name="adj1" fmla="val 50000"/>
              <a:gd name="adj2" fmla="val 67476"/>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 FALL OF SOAP</a:t>
            </a:r>
          </a:p>
        </p:txBody>
      </p:sp>
      <p:sp>
        <p:nvSpPr>
          <p:cNvPr id="2" name="Rectangle 1">
            <a:extLst>
              <a:ext uri="{FF2B5EF4-FFF2-40B4-BE49-F238E27FC236}">
                <a16:creationId xmlns:a16="http://schemas.microsoft.com/office/drawing/2014/main" id="{330A9442-E29F-BF4A-02AC-C1067A150B16}"/>
              </a:ext>
            </a:extLst>
          </p:cNvPr>
          <p:cNvSpPr/>
          <p:nvPr/>
        </p:nvSpPr>
        <p:spPr>
          <a:xfrm>
            <a:off x="781122" y="1607810"/>
            <a:ext cx="3970987" cy="50797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 RISE OF SOAP</a:t>
            </a:r>
          </a:p>
        </p:txBody>
      </p:sp>
      <p:sp>
        <p:nvSpPr>
          <p:cNvPr id="8" name="TextBox 7">
            <a:extLst>
              <a:ext uri="{FF2B5EF4-FFF2-40B4-BE49-F238E27FC236}">
                <a16:creationId xmlns:a16="http://schemas.microsoft.com/office/drawing/2014/main" id="{9455261B-E27C-5CBF-AF5A-351158CD1695}"/>
              </a:ext>
            </a:extLst>
          </p:cNvPr>
          <p:cNvSpPr txBox="1"/>
          <p:nvPr/>
        </p:nvSpPr>
        <p:spPr>
          <a:xfrm rot="5400000">
            <a:off x="1180456" y="1101331"/>
            <a:ext cx="697627" cy="343043"/>
          </a:xfrm>
          <a:prstGeom prst="rect">
            <a:avLst/>
          </a:prstGeom>
          <a:noFill/>
        </p:spPr>
        <p:txBody>
          <a:bodyPr wrap="none" rtlCol="0">
            <a:spAutoFit/>
          </a:bodyPr>
          <a:lstStyle/>
          <a:p>
            <a:pPr algn="ctr"/>
            <a:r>
              <a:rPr lang="en-US" dirty="0"/>
              <a:t>2000</a:t>
            </a:r>
          </a:p>
        </p:txBody>
      </p:sp>
      <p:sp>
        <p:nvSpPr>
          <p:cNvPr id="9" name="Right Arrow 8">
            <a:extLst>
              <a:ext uri="{FF2B5EF4-FFF2-40B4-BE49-F238E27FC236}">
                <a16:creationId xmlns:a16="http://schemas.microsoft.com/office/drawing/2014/main" id="{1922CC42-FC07-34FB-93EF-9620B7AA0428}"/>
              </a:ext>
            </a:extLst>
          </p:cNvPr>
          <p:cNvSpPr/>
          <p:nvPr/>
        </p:nvSpPr>
        <p:spPr>
          <a:xfrm>
            <a:off x="1538929" y="2218296"/>
            <a:ext cx="9728360" cy="951345"/>
          </a:xfrm>
          <a:prstGeom prst="rightArrow">
            <a:avLst>
              <a:gd name="adj1" fmla="val 50000"/>
              <a:gd name="adj2" fmla="val 67476"/>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 RISE OF REST</a:t>
            </a:r>
          </a:p>
        </p:txBody>
      </p:sp>
      <p:sp>
        <p:nvSpPr>
          <p:cNvPr id="10" name="TextBox 9">
            <a:extLst>
              <a:ext uri="{FF2B5EF4-FFF2-40B4-BE49-F238E27FC236}">
                <a16:creationId xmlns:a16="http://schemas.microsoft.com/office/drawing/2014/main" id="{4E9A4E60-1E15-AB66-C251-E1085CE637F9}"/>
              </a:ext>
            </a:extLst>
          </p:cNvPr>
          <p:cNvSpPr txBox="1"/>
          <p:nvPr/>
        </p:nvSpPr>
        <p:spPr>
          <a:xfrm rot="5400000">
            <a:off x="1980704" y="1101331"/>
            <a:ext cx="697627" cy="343043"/>
          </a:xfrm>
          <a:prstGeom prst="rect">
            <a:avLst/>
          </a:prstGeom>
          <a:noFill/>
        </p:spPr>
        <p:txBody>
          <a:bodyPr wrap="none" rtlCol="0">
            <a:spAutoFit/>
          </a:bodyPr>
          <a:lstStyle/>
          <a:p>
            <a:pPr algn="ctr"/>
            <a:r>
              <a:rPr lang="en-US" dirty="0"/>
              <a:t>2004</a:t>
            </a:r>
          </a:p>
        </p:txBody>
      </p:sp>
      <p:sp>
        <p:nvSpPr>
          <p:cNvPr id="11" name="TextBox 10">
            <a:extLst>
              <a:ext uri="{FF2B5EF4-FFF2-40B4-BE49-F238E27FC236}">
                <a16:creationId xmlns:a16="http://schemas.microsoft.com/office/drawing/2014/main" id="{2EE3EFAA-0D4D-E531-20E4-DFC1518CACC5}"/>
              </a:ext>
            </a:extLst>
          </p:cNvPr>
          <p:cNvSpPr txBox="1"/>
          <p:nvPr/>
        </p:nvSpPr>
        <p:spPr>
          <a:xfrm rot="5400000">
            <a:off x="3612228" y="1101331"/>
            <a:ext cx="697627" cy="343043"/>
          </a:xfrm>
          <a:prstGeom prst="rect">
            <a:avLst/>
          </a:prstGeom>
          <a:noFill/>
        </p:spPr>
        <p:txBody>
          <a:bodyPr wrap="none" rtlCol="0">
            <a:spAutoFit/>
          </a:bodyPr>
          <a:lstStyle/>
          <a:p>
            <a:pPr algn="ctr"/>
            <a:r>
              <a:rPr lang="en-US" dirty="0"/>
              <a:t>2008</a:t>
            </a:r>
          </a:p>
        </p:txBody>
      </p:sp>
      <p:sp>
        <p:nvSpPr>
          <p:cNvPr id="12" name="TextBox 11">
            <a:extLst>
              <a:ext uri="{FF2B5EF4-FFF2-40B4-BE49-F238E27FC236}">
                <a16:creationId xmlns:a16="http://schemas.microsoft.com/office/drawing/2014/main" id="{04591D21-9E99-1C98-4CD0-D9825FC25C91}"/>
              </a:ext>
            </a:extLst>
          </p:cNvPr>
          <p:cNvSpPr txBox="1"/>
          <p:nvPr/>
        </p:nvSpPr>
        <p:spPr>
          <a:xfrm rot="5400000">
            <a:off x="9513670" y="1074599"/>
            <a:ext cx="697627" cy="343043"/>
          </a:xfrm>
          <a:prstGeom prst="rect">
            <a:avLst/>
          </a:prstGeom>
          <a:noFill/>
        </p:spPr>
        <p:txBody>
          <a:bodyPr wrap="none" rtlCol="0">
            <a:spAutoFit/>
          </a:bodyPr>
          <a:lstStyle/>
          <a:p>
            <a:pPr algn="ctr"/>
            <a:r>
              <a:rPr lang="en-US" dirty="0"/>
              <a:t>2020</a:t>
            </a:r>
          </a:p>
        </p:txBody>
      </p:sp>
      <p:sp>
        <p:nvSpPr>
          <p:cNvPr id="13" name="TextBox 12">
            <a:extLst>
              <a:ext uri="{FF2B5EF4-FFF2-40B4-BE49-F238E27FC236}">
                <a16:creationId xmlns:a16="http://schemas.microsoft.com/office/drawing/2014/main" id="{B25F1A27-4F63-DDFD-9ECA-6C356260FAF1}"/>
              </a:ext>
            </a:extLst>
          </p:cNvPr>
          <p:cNvSpPr txBox="1"/>
          <p:nvPr/>
        </p:nvSpPr>
        <p:spPr>
          <a:xfrm rot="5400000">
            <a:off x="-456942" y="4018875"/>
            <a:ext cx="2476127" cy="343043"/>
          </a:xfrm>
          <a:prstGeom prst="rect">
            <a:avLst/>
          </a:prstGeom>
          <a:noFill/>
        </p:spPr>
        <p:txBody>
          <a:bodyPr wrap="none" rtlCol="0">
            <a:spAutoFit/>
          </a:bodyPr>
          <a:lstStyle/>
          <a:p>
            <a:pPr algn="ctr"/>
            <a:r>
              <a:rPr lang="en-US" dirty="0"/>
              <a:t>XML RPC Introduced</a:t>
            </a:r>
          </a:p>
        </p:txBody>
      </p:sp>
      <p:sp>
        <p:nvSpPr>
          <p:cNvPr id="14" name="TextBox 13">
            <a:extLst>
              <a:ext uri="{FF2B5EF4-FFF2-40B4-BE49-F238E27FC236}">
                <a16:creationId xmlns:a16="http://schemas.microsoft.com/office/drawing/2014/main" id="{988F7370-33F8-A8E7-D172-A28D7C69F512}"/>
              </a:ext>
            </a:extLst>
          </p:cNvPr>
          <p:cNvSpPr txBox="1"/>
          <p:nvPr/>
        </p:nvSpPr>
        <p:spPr>
          <a:xfrm rot="5400000">
            <a:off x="-373580" y="4541839"/>
            <a:ext cx="3771353" cy="592342"/>
          </a:xfrm>
          <a:prstGeom prst="rect">
            <a:avLst/>
          </a:prstGeom>
          <a:noFill/>
        </p:spPr>
        <p:txBody>
          <a:bodyPr wrap="none" rtlCol="0">
            <a:spAutoFit/>
          </a:bodyPr>
          <a:lstStyle/>
          <a:p>
            <a:r>
              <a:rPr lang="en-US" dirty="0"/>
              <a:t>XML RPC Standardized as SOAP</a:t>
            </a:r>
            <a:br>
              <a:rPr lang="en-US" dirty="0"/>
            </a:br>
            <a:r>
              <a:rPr lang="en-US" dirty="0"/>
              <a:t>Roy Fielding PhD </a:t>
            </a:r>
            <a:r>
              <a:rPr lang="en-US" dirty="0" err="1"/>
              <a:t>Publshed</a:t>
            </a:r>
            <a:endParaRPr lang="en-US" dirty="0"/>
          </a:p>
        </p:txBody>
      </p:sp>
      <p:sp>
        <p:nvSpPr>
          <p:cNvPr id="15" name="TextBox 14">
            <a:extLst>
              <a:ext uri="{FF2B5EF4-FFF2-40B4-BE49-F238E27FC236}">
                <a16:creationId xmlns:a16="http://schemas.microsoft.com/office/drawing/2014/main" id="{1FE4FE6B-CA54-919D-A5CE-228CBB87E250}"/>
              </a:ext>
            </a:extLst>
          </p:cNvPr>
          <p:cNvSpPr txBox="1"/>
          <p:nvPr/>
        </p:nvSpPr>
        <p:spPr>
          <a:xfrm rot="5400000">
            <a:off x="925545" y="4184786"/>
            <a:ext cx="3057247" cy="592342"/>
          </a:xfrm>
          <a:prstGeom prst="rect">
            <a:avLst/>
          </a:prstGeom>
          <a:noFill/>
        </p:spPr>
        <p:txBody>
          <a:bodyPr wrap="none" rtlCol="0">
            <a:spAutoFit/>
          </a:bodyPr>
          <a:lstStyle/>
          <a:p>
            <a:r>
              <a:rPr lang="en-US" dirty="0"/>
              <a:t>Roy </a:t>
            </a:r>
            <a:r>
              <a:rPr lang="en-US" dirty="0" err="1"/>
              <a:t>Fieldings</a:t>
            </a:r>
            <a:r>
              <a:rPr lang="en-US" dirty="0"/>
              <a:t> PhD work</a:t>
            </a:r>
            <a:br>
              <a:rPr lang="en-US" dirty="0"/>
            </a:br>
            <a:r>
              <a:rPr lang="en-US" dirty="0"/>
              <a:t>implemented – REST born</a:t>
            </a:r>
          </a:p>
        </p:txBody>
      </p:sp>
      <p:sp>
        <p:nvSpPr>
          <p:cNvPr id="16" name="TextBox 15">
            <a:extLst>
              <a:ext uri="{FF2B5EF4-FFF2-40B4-BE49-F238E27FC236}">
                <a16:creationId xmlns:a16="http://schemas.microsoft.com/office/drawing/2014/main" id="{66B38C93-BF83-0FCE-C126-EAAFAB80CB1F}"/>
              </a:ext>
            </a:extLst>
          </p:cNvPr>
          <p:cNvSpPr txBox="1"/>
          <p:nvPr/>
        </p:nvSpPr>
        <p:spPr>
          <a:xfrm rot="5400000">
            <a:off x="4018575" y="3514346"/>
            <a:ext cx="1467068" cy="343043"/>
          </a:xfrm>
          <a:prstGeom prst="rect">
            <a:avLst/>
          </a:prstGeom>
          <a:noFill/>
        </p:spPr>
        <p:txBody>
          <a:bodyPr wrap="none" rtlCol="0">
            <a:spAutoFit/>
          </a:bodyPr>
          <a:lstStyle/>
          <a:p>
            <a:r>
              <a:rPr lang="en-US" dirty="0"/>
              <a:t>REST WINS</a:t>
            </a:r>
          </a:p>
        </p:txBody>
      </p:sp>
      <p:sp>
        <p:nvSpPr>
          <p:cNvPr id="17" name="TextBox 16">
            <a:extLst>
              <a:ext uri="{FF2B5EF4-FFF2-40B4-BE49-F238E27FC236}">
                <a16:creationId xmlns:a16="http://schemas.microsoft.com/office/drawing/2014/main" id="{2C494F0C-0DC6-389A-01BC-16EC62D67CC1}"/>
              </a:ext>
            </a:extLst>
          </p:cNvPr>
          <p:cNvSpPr txBox="1"/>
          <p:nvPr/>
        </p:nvSpPr>
        <p:spPr>
          <a:xfrm rot="5400000">
            <a:off x="1840591" y="4308922"/>
            <a:ext cx="3305520" cy="592342"/>
          </a:xfrm>
          <a:prstGeom prst="rect">
            <a:avLst/>
          </a:prstGeom>
          <a:noFill/>
        </p:spPr>
        <p:txBody>
          <a:bodyPr wrap="none" rtlCol="0">
            <a:spAutoFit/>
          </a:bodyPr>
          <a:lstStyle/>
          <a:p>
            <a:r>
              <a:rPr lang="en-US" dirty="0"/>
              <a:t>The REST vs SOAP DEBATE</a:t>
            </a:r>
            <a:br>
              <a:rPr lang="en-US" dirty="0"/>
            </a:br>
            <a:r>
              <a:rPr lang="en-US" dirty="0"/>
              <a:t>Plays out</a:t>
            </a:r>
          </a:p>
        </p:txBody>
      </p:sp>
      <p:sp>
        <p:nvSpPr>
          <p:cNvPr id="18" name="TextBox 17">
            <a:extLst>
              <a:ext uri="{FF2B5EF4-FFF2-40B4-BE49-F238E27FC236}">
                <a16:creationId xmlns:a16="http://schemas.microsoft.com/office/drawing/2014/main" id="{9CC2E68F-5167-BE6A-0ED7-E6BB55A5E747}"/>
              </a:ext>
            </a:extLst>
          </p:cNvPr>
          <p:cNvSpPr txBox="1"/>
          <p:nvPr/>
        </p:nvSpPr>
        <p:spPr>
          <a:xfrm rot="5400000">
            <a:off x="5626257" y="4494134"/>
            <a:ext cx="3925242" cy="841641"/>
          </a:xfrm>
          <a:prstGeom prst="rect">
            <a:avLst/>
          </a:prstGeom>
          <a:noFill/>
        </p:spPr>
        <p:txBody>
          <a:bodyPr wrap="none" rtlCol="0">
            <a:spAutoFit/>
          </a:bodyPr>
          <a:lstStyle/>
          <a:p>
            <a:r>
              <a:rPr lang="en-US" dirty="0"/>
              <a:t>SOAP Services go into “maintain”</a:t>
            </a:r>
            <a:br>
              <a:rPr lang="en-US" dirty="0"/>
            </a:br>
            <a:r>
              <a:rPr lang="en-US" dirty="0"/>
              <a:t>mode, just about all new APIs </a:t>
            </a:r>
            <a:br>
              <a:rPr lang="en-US" dirty="0"/>
            </a:br>
            <a:r>
              <a:rPr lang="en-US" dirty="0"/>
              <a:t>developed in REST</a:t>
            </a:r>
          </a:p>
        </p:txBody>
      </p:sp>
      <p:sp>
        <p:nvSpPr>
          <p:cNvPr id="19" name="TextBox 18">
            <a:extLst>
              <a:ext uri="{FF2B5EF4-FFF2-40B4-BE49-F238E27FC236}">
                <a16:creationId xmlns:a16="http://schemas.microsoft.com/office/drawing/2014/main" id="{BB801E6D-55C4-C69C-CED6-B4A248011CCC}"/>
              </a:ext>
            </a:extLst>
          </p:cNvPr>
          <p:cNvSpPr txBox="1"/>
          <p:nvPr/>
        </p:nvSpPr>
        <p:spPr>
          <a:xfrm rot="5400000">
            <a:off x="8118735" y="4349911"/>
            <a:ext cx="3429144" cy="1090940"/>
          </a:xfrm>
          <a:prstGeom prst="rect">
            <a:avLst/>
          </a:prstGeom>
          <a:noFill/>
        </p:spPr>
        <p:txBody>
          <a:bodyPr wrap="none" rtlCol="0">
            <a:spAutoFit/>
          </a:bodyPr>
          <a:lstStyle/>
          <a:p>
            <a:r>
              <a:rPr lang="en-US" dirty="0"/>
              <a:t>Other alternatives to REST</a:t>
            </a:r>
            <a:br>
              <a:rPr lang="en-US" dirty="0"/>
            </a:br>
            <a:r>
              <a:rPr lang="en-US" dirty="0"/>
              <a:t>introduced – GRPC, </a:t>
            </a:r>
            <a:r>
              <a:rPr lang="en-US" dirty="0" err="1"/>
              <a:t>GraphQL</a:t>
            </a:r>
            <a:br>
              <a:rPr lang="en-US" dirty="0"/>
            </a:br>
            <a:r>
              <a:rPr lang="en-US" dirty="0"/>
              <a:t>but REST still the most </a:t>
            </a:r>
            <a:br>
              <a:rPr lang="en-US" dirty="0"/>
            </a:br>
            <a:r>
              <a:rPr lang="en-US" dirty="0"/>
              <a:t>common API technique</a:t>
            </a:r>
          </a:p>
        </p:txBody>
      </p:sp>
    </p:spTree>
    <p:extLst>
      <p:ext uri="{BB962C8B-B14F-4D97-AF65-F5344CB8AC3E}">
        <p14:creationId xmlns:p14="http://schemas.microsoft.com/office/powerpoint/2010/main" val="33859092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35</a:t>
            </a:fld>
            <a:endParaRPr lang="en-US"/>
          </a:p>
        </p:txBody>
      </p:sp>
      <p:sp>
        <p:nvSpPr>
          <p:cNvPr id="680962" name="Rectangle 2"/>
          <p:cNvSpPr>
            <a:spLocks noGrp="1" noChangeArrowheads="1"/>
          </p:cNvSpPr>
          <p:nvPr>
            <p:ph type="title"/>
          </p:nvPr>
        </p:nvSpPr>
        <p:spPr/>
        <p:txBody>
          <a:bodyPr/>
          <a:lstStyle/>
          <a:p>
            <a:r>
              <a:rPr lang="en-US" dirty="0"/>
              <a:t>REST 101 – What is a Resource? It’s the most important concept that you need to know</a:t>
            </a:r>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803565" y="1417333"/>
            <a:ext cx="10972799"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A resource is an abstract concept that can be thought of as anything important enough to be referenced as a thing in itself</a:t>
            </a:r>
          </a:p>
          <a:p>
            <a:pPr>
              <a:lnSpc>
                <a:spcPct val="100000"/>
              </a:lnSpc>
            </a:pPr>
            <a:r>
              <a:rPr lang="en-US" sz="2400" b="0" dirty="0"/>
              <a:t>They are generally identified by mining for nouns in your design space.  </a:t>
            </a:r>
            <a:r>
              <a:rPr lang="en-US" sz="2400" b="0" dirty="0" err="1"/>
              <a:t>E.g</a:t>
            </a:r>
            <a:r>
              <a:rPr lang="en-US" sz="2400" b="0" dirty="0"/>
              <a:t>, persons, users, locations, items, orders, </a:t>
            </a:r>
            <a:r>
              <a:rPr lang="en-US" sz="2400" b="0" dirty="0" err="1"/>
              <a:t>etc</a:t>
            </a:r>
            <a:endParaRPr lang="en-US" sz="2400" b="0" dirty="0"/>
          </a:p>
          <a:p>
            <a:pPr>
              <a:lnSpc>
                <a:spcPct val="100000"/>
              </a:lnSpc>
            </a:pPr>
            <a:r>
              <a:rPr lang="en-US" sz="2400" b="0" dirty="0"/>
              <a:t>Resources can also be thought of as entities in a database, thus they come in collections – notice above I refer to them in Plural form, not singular form</a:t>
            </a:r>
          </a:p>
          <a:p>
            <a:pPr>
              <a:lnSpc>
                <a:spcPct val="100000"/>
              </a:lnSpc>
            </a:pPr>
            <a:r>
              <a:rPr lang="en-US" sz="2400" b="0" dirty="0"/>
              <a:t>Because they come in collections, resources should be uniquely identifiable – think of an ID or a Key</a:t>
            </a:r>
          </a:p>
          <a:p>
            <a:pPr>
              <a:lnSpc>
                <a:spcPct val="100000"/>
              </a:lnSpc>
            </a:pPr>
            <a:r>
              <a:rPr lang="en-US" sz="2400" b="0" dirty="0"/>
              <a:t>Resources are naturally hierarchical, a resource can be linked to one or more child resources, which in turn could have children (a tree)</a:t>
            </a:r>
            <a:endParaRPr lang="en-US" sz="2000" b="0" dirty="0"/>
          </a:p>
        </p:txBody>
      </p:sp>
    </p:spTree>
    <p:extLst>
      <p:ext uri="{BB962C8B-B14F-4D97-AF65-F5344CB8AC3E}">
        <p14:creationId xmlns:p14="http://schemas.microsoft.com/office/powerpoint/2010/main" val="23921580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36</a:t>
            </a:fld>
            <a:endParaRPr lang="en-US"/>
          </a:p>
        </p:txBody>
      </p:sp>
      <p:sp>
        <p:nvSpPr>
          <p:cNvPr id="680962" name="Rectangle 2"/>
          <p:cNvSpPr>
            <a:spLocks noGrp="1" noChangeArrowheads="1"/>
          </p:cNvSpPr>
          <p:nvPr>
            <p:ph type="title"/>
          </p:nvPr>
        </p:nvSpPr>
        <p:spPr/>
        <p:txBody>
          <a:bodyPr/>
          <a:lstStyle/>
          <a:p>
            <a:r>
              <a:rPr lang="en-US" dirty="0"/>
              <a:t>REST 101 – Representing a resource in REST</a:t>
            </a:r>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803565" y="1195656"/>
            <a:ext cx="10972799"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400" b="0" dirty="0"/>
              <a:t>A resource in REST is directly mapped to the HTTP protocol</a:t>
            </a:r>
            <a:endParaRPr lang="en-US" sz="2000" b="0" dirty="0"/>
          </a:p>
        </p:txBody>
      </p:sp>
      <p:sp>
        <p:nvSpPr>
          <p:cNvPr id="2" name="Rectangle 1">
            <a:extLst>
              <a:ext uri="{FF2B5EF4-FFF2-40B4-BE49-F238E27FC236}">
                <a16:creationId xmlns:a16="http://schemas.microsoft.com/office/drawing/2014/main" id="{867CD116-D1A8-78BA-4165-CBF0E44B4C70}"/>
              </a:ext>
            </a:extLst>
          </p:cNvPr>
          <p:cNvSpPr/>
          <p:nvPr/>
        </p:nvSpPr>
        <p:spPr>
          <a:xfrm>
            <a:off x="443337" y="2996276"/>
            <a:ext cx="7629012" cy="346377"/>
          </a:xfrm>
          <a:prstGeom prst="rect">
            <a:avLst/>
          </a:prstGeom>
        </p:spPr>
        <p:txBody>
          <a:bodyPr wrap="none">
            <a:spAutoFit/>
          </a:bodyPr>
          <a:lstStyle/>
          <a:p>
            <a:r>
              <a:rPr lang="en-US" b="0" dirty="0">
                <a:latin typeface="Courier" pitchFamily="2" charset="0"/>
              </a:rPr>
              <a:t>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 HTTP/1.1</a:t>
            </a:r>
            <a:endParaRPr lang="en-US" dirty="0"/>
          </a:p>
        </p:txBody>
      </p:sp>
      <p:sp>
        <p:nvSpPr>
          <p:cNvPr id="6" name="Rectangle 5">
            <a:extLst>
              <a:ext uri="{FF2B5EF4-FFF2-40B4-BE49-F238E27FC236}">
                <a16:creationId xmlns:a16="http://schemas.microsoft.com/office/drawing/2014/main" id="{608C8C19-A066-69BE-815E-7921CC81AE32}"/>
              </a:ext>
            </a:extLst>
          </p:cNvPr>
          <p:cNvSpPr/>
          <p:nvPr/>
        </p:nvSpPr>
        <p:spPr>
          <a:xfrm>
            <a:off x="415636" y="2068171"/>
            <a:ext cx="11739801" cy="844975"/>
          </a:xfrm>
          <a:prstGeom prst="rect">
            <a:avLst/>
          </a:prstGeom>
        </p:spPr>
        <p:txBody>
          <a:bodyPr wrap="square">
            <a:spAutoFit/>
          </a:bodyPr>
          <a:lstStyle/>
          <a:p>
            <a:r>
              <a:rPr lang="en-US" b="0" dirty="0">
                <a:solidFill>
                  <a:srgbClr val="FF0000"/>
                </a:solidFill>
                <a:latin typeface="Courier" pitchFamily="2" charset="0"/>
              </a:rPr>
              <a:t>HTTP_VERB </a:t>
            </a:r>
            <a:r>
              <a:rPr lang="en-US" b="0" dirty="0">
                <a:solidFill>
                  <a:srgbClr val="0432FF"/>
                </a:solidFill>
                <a:latin typeface="Courier" pitchFamily="2" charset="0"/>
              </a:rPr>
              <a:t>LOCATION</a:t>
            </a:r>
            <a:r>
              <a:rPr lang="en-US" b="0" dirty="0">
                <a:latin typeface="Courier" pitchFamily="2" charset="0"/>
              </a:rPr>
              <a:t>/RESOURCE-COLLECTION/</a:t>
            </a:r>
            <a:r>
              <a:rPr lang="en-US" b="0" dirty="0">
                <a:solidFill>
                  <a:srgbClr val="7030A0"/>
                </a:solidFill>
                <a:latin typeface="Courier" pitchFamily="2" charset="0"/>
              </a:rPr>
              <a:t>ID</a:t>
            </a:r>
            <a:r>
              <a:rPr lang="en-US" b="0" dirty="0">
                <a:latin typeface="Courier" pitchFamily="2" charset="0"/>
              </a:rPr>
              <a:t>?</a:t>
            </a:r>
            <a:r>
              <a:rPr lang="en-US" b="0" dirty="0">
                <a:solidFill>
                  <a:srgbClr val="00B050"/>
                </a:solidFill>
                <a:latin typeface="Courier" pitchFamily="2" charset="0"/>
              </a:rPr>
              <a:t>PARAM-KEY=PARAM-VALUE&amp;... </a:t>
            </a:r>
            <a:r>
              <a:rPr lang="en-US" b="0" dirty="0">
                <a:solidFill>
                  <a:srgbClr val="AD278D"/>
                </a:solidFill>
                <a:latin typeface="Courier" pitchFamily="2" charset="0"/>
              </a:rPr>
              <a:t>HTTP/VERSION</a:t>
            </a:r>
          </a:p>
          <a:p>
            <a:r>
              <a:rPr lang="en-US" b="0" dirty="0">
                <a:latin typeface="Courier" pitchFamily="2" charset="0"/>
              </a:rPr>
              <a:t>HEADERS ...</a:t>
            </a:r>
          </a:p>
          <a:p>
            <a:r>
              <a:rPr lang="en-US" b="0" dirty="0">
                <a:latin typeface="Courier" pitchFamily="2" charset="0"/>
              </a:rPr>
              <a:t>PAYLOAD ..l</a:t>
            </a:r>
            <a:endParaRPr lang="en-US" dirty="0"/>
          </a:p>
        </p:txBody>
      </p:sp>
      <p:sp>
        <p:nvSpPr>
          <p:cNvPr id="7" name="Rectangle 6">
            <a:extLst>
              <a:ext uri="{FF2B5EF4-FFF2-40B4-BE49-F238E27FC236}">
                <a16:creationId xmlns:a16="http://schemas.microsoft.com/office/drawing/2014/main" id="{FB7AB9B7-F94E-85AD-E67C-3E1A04F2D02E}"/>
              </a:ext>
            </a:extLst>
          </p:cNvPr>
          <p:cNvSpPr/>
          <p:nvPr/>
        </p:nvSpPr>
        <p:spPr>
          <a:xfrm>
            <a:off x="443337" y="3536356"/>
            <a:ext cx="8456161" cy="346377"/>
          </a:xfrm>
          <a:prstGeom prst="rect">
            <a:avLst/>
          </a:prstGeom>
        </p:spPr>
        <p:txBody>
          <a:bodyPr wrap="none">
            <a:spAutoFit/>
          </a:bodyPr>
          <a:lstStyle/>
          <a:p>
            <a:r>
              <a:rPr lang="en-US" b="0" dirty="0">
                <a:latin typeface="Courier" pitchFamily="2" charset="0"/>
              </a:rPr>
              <a:t>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/Repos HTTP/1.1</a:t>
            </a:r>
            <a:endParaRPr lang="en-US" dirty="0"/>
          </a:p>
        </p:txBody>
      </p:sp>
      <p:sp>
        <p:nvSpPr>
          <p:cNvPr id="9" name="Rectangle 8">
            <a:extLst>
              <a:ext uri="{FF2B5EF4-FFF2-40B4-BE49-F238E27FC236}">
                <a16:creationId xmlns:a16="http://schemas.microsoft.com/office/drawing/2014/main" id="{628AAAD1-25A8-CE32-A89D-F7B84F245C76}"/>
              </a:ext>
            </a:extLst>
          </p:cNvPr>
          <p:cNvSpPr/>
          <p:nvPr/>
        </p:nvSpPr>
        <p:spPr>
          <a:xfrm>
            <a:off x="443337" y="4116952"/>
            <a:ext cx="7904728" cy="841641"/>
          </a:xfrm>
          <a:prstGeom prst="rect">
            <a:avLst/>
          </a:prstGeom>
        </p:spPr>
        <p:txBody>
          <a:bodyPr wrap="none">
            <a:spAutoFit/>
          </a:bodyPr>
          <a:lstStyle/>
          <a:p>
            <a:r>
              <a:rPr lang="en-US" b="0" dirty="0">
                <a:latin typeface="Courier" pitchFamily="2" charset="0"/>
              </a:rPr>
              <a:t>PATCH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 HTTP/1.1</a:t>
            </a:r>
            <a:br>
              <a:rPr lang="en-US" b="0" dirty="0">
                <a:latin typeface="Courier" pitchFamily="2" charset="0"/>
              </a:rPr>
            </a:br>
            <a:r>
              <a:rPr lang="en-US" b="0" dirty="0">
                <a:latin typeface="Courier" pitchFamily="2" charset="0"/>
              </a:rPr>
              <a:t>HEADERS ...</a:t>
            </a:r>
            <a:br>
              <a:rPr lang="en-US" b="0" dirty="0">
                <a:latin typeface="Courier" pitchFamily="2" charset="0"/>
              </a:rPr>
            </a:br>
            <a:r>
              <a:rPr lang="en-US" b="0" dirty="0">
                <a:latin typeface="Courier" pitchFamily="2" charset="0"/>
              </a:rPr>
              <a:t>PAYLOAD { </a:t>
            </a:r>
            <a:r>
              <a:rPr lang="en-US" b="0" dirty="0" err="1">
                <a:latin typeface="Courier" pitchFamily="2" charset="0"/>
              </a:rPr>
              <a:t>updated_user_json</a:t>
            </a:r>
            <a:r>
              <a:rPr lang="en-US" b="0" dirty="0">
                <a:latin typeface="Courier" pitchFamily="2" charset="0"/>
              </a:rPr>
              <a:t>}</a:t>
            </a:r>
            <a:endParaRPr lang="en-US" dirty="0"/>
          </a:p>
        </p:txBody>
      </p:sp>
      <p:sp>
        <p:nvSpPr>
          <p:cNvPr id="10" name="Rectangle 9">
            <a:extLst>
              <a:ext uri="{FF2B5EF4-FFF2-40B4-BE49-F238E27FC236}">
                <a16:creationId xmlns:a16="http://schemas.microsoft.com/office/drawing/2014/main" id="{9E743EB7-5D23-FB6A-5DD3-C9EA96C50F90}"/>
              </a:ext>
            </a:extLst>
          </p:cNvPr>
          <p:cNvSpPr/>
          <p:nvPr/>
        </p:nvSpPr>
        <p:spPr>
          <a:xfrm>
            <a:off x="443337" y="5237628"/>
            <a:ext cx="7766870" cy="844975"/>
          </a:xfrm>
          <a:prstGeom prst="rect">
            <a:avLst/>
          </a:prstGeom>
        </p:spPr>
        <p:txBody>
          <a:bodyPr wrap="none">
            <a:spAutoFit/>
          </a:bodyPr>
          <a:lstStyle/>
          <a:p>
            <a:r>
              <a:rPr lang="en-US" b="0" dirty="0">
                <a:latin typeface="Courier" pitchFamily="2" charset="0"/>
              </a:rPr>
              <a:t>PUT </a:t>
            </a:r>
            <a:r>
              <a:rPr lang="en-US" b="0" dirty="0" err="1">
                <a:latin typeface="Courier" pitchFamily="2" charset="0"/>
              </a:rPr>
              <a:t>api.github.com</a:t>
            </a:r>
            <a:r>
              <a:rPr lang="en-US" b="0" dirty="0">
                <a:latin typeface="Courier" pitchFamily="2" charset="0"/>
              </a:rPr>
              <a:t>/users/ArchitectingSoftware2 HTTP/1.1</a:t>
            </a:r>
            <a:br>
              <a:rPr lang="en-US" b="0" dirty="0">
                <a:latin typeface="Courier" pitchFamily="2" charset="0"/>
              </a:rPr>
            </a:br>
            <a:r>
              <a:rPr lang="en-US" b="0" dirty="0">
                <a:latin typeface="Courier" pitchFamily="2" charset="0"/>
              </a:rPr>
              <a:t>HEADERS ...</a:t>
            </a:r>
            <a:br>
              <a:rPr lang="en-US" b="0" dirty="0">
                <a:latin typeface="Courier" pitchFamily="2" charset="0"/>
              </a:rPr>
            </a:br>
            <a:r>
              <a:rPr lang="en-US" b="0" dirty="0">
                <a:latin typeface="Courier" pitchFamily="2" charset="0"/>
              </a:rPr>
              <a:t>PAYLOAD { </a:t>
            </a:r>
            <a:r>
              <a:rPr lang="en-US" b="0" dirty="0" err="1">
                <a:latin typeface="Courier" pitchFamily="2" charset="0"/>
              </a:rPr>
              <a:t>new_user_json</a:t>
            </a:r>
            <a:r>
              <a:rPr lang="en-US" b="0" dirty="0">
                <a:latin typeface="Courier" pitchFamily="2" charset="0"/>
              </a:rPr>
              <a:t>}</a:t>
            </a:r>
            <a:endParaRPr lang="en-US" dirty="0"/>
          </a:p>
        </p:txBody>
      </p:sp>
      <p:sp>
        <p:nvSpPr>
          <p:cNvPr id="3" name="TextBox 2">
            <a:extLst>
              <a:ext uri="{FF2B5EF4-FFF2-40B4-BE49-F238E27FC236}">
                <a16:creationId xmlns:a16="http://schemas.microsoft.com/office/drawing/2014/main" id="{33397BEE-616C-B32E-50A7-E847374CAD12}"/>
              </a:ext>
            </a:extLst>
          </p:cNvPr>
          <p:cNvSpPr txBox="1"/>
          <p:nvPr/>
        </p:nvSpPr>
        <p:spPr>
          <a:xfrm>
            <a:off x="9323061" y="2910013"/>
            <a:ext cx="2642839" cy="1589538"/>
          </a:xfrm>
          <a:prstGeom prst="rect">
            <a:avLst/>
          </a:prstGeom>
          <a:noFill/>
        </p:spPr>
        <p:txBody>
          <a:bodyPr wrap="none" rtlCol="0">
            <a:spAutoFit/>
          </a:bodyPr>
          <a:lstStyle/>
          <a:p>
            <a:r>
              <a:rPr lang="en-US" dirty="0"/>
              <a:t>HTTP VERB MEANING</a:t>
            </a:r>
            <a:br>
              <a:rPr lang="en-US" dirty="0"/>
            </a:br>
            <a:br>
              <a:rPr lang="en-US" dirty="0"/>
            </a:br>
            <a:r>
              <a:rPr lang="en-US" dirty="0"/>
              <a:t>GET:  Query</a:t>
            </a:r>
            <a:br>
              <a:rPr lang="en-US" dirty="0"/>
            </a:br>
            <a:r>
              <a:rPr lang="en-US" dirty="0"/>
              <a:t>PUT:   Create</a:t>
            </a:r>
            <a:br>
              <a:rPr lang="en-US" dirty="0"/>
            </a:br>
            <a:r>
              <a:rPr lang="en-US" dirty="0"/>
              <a:t>PATCH:  Update</a:t>
            </a:r>
            <a:br>
              <a:rPr lang="en-US" dirty="0"/>
            </a:br>
            <a:r>
              <a:rPr lang="en-US" dirty="0"/>
              <a:t>DELETE: </a:t>
            </a:r>
            <a:r>
              <a:rPr lang="en-US" dirty="0" err="1"/>
              <a:t>Deleate</a:t>
            </a:r>
            <a:endParaRPr lang="en-US" dirty="0"/>
          </a:p>
        </p:txBody>
      </p:sp>
      <p:sp>
        <p:nvSpPr>
          <p:cNvPr id="11" name="TextBox 10">
            <a:extLst>
              <a:ext uri="{FF2B5EF4-FFF2-40B4-BE49-F238E27FC236}">
                <a16:creationId xmlns:a16="http://schemas.microsoft.com/office/drawing/2014/main" id="{DA909E77-B610-CEB7-88B9-4657378695E8}"/>
              </a:ext>
            </a:extLst>
          </p:cNvPr>
          <p:cNvSpPr txBox="1"/>
          <p:nvPr/>
        </p:nvSpPr>
        <p:spPr>
          <a:xfrm>
            <a:off x="9323061" y="4737360"/>
            <a:ext cx="2377639" cy="1589538"/>
          </a:xfrm>
          <a:prstGeom prst="rect">
            <a:avLst/>
          </a:prstGeom>
          <a:noFill/>
        </p:spPr>
        <p:txBody>
          <a:bodyPr wrap="none" rtlCol="0">
            <a:spAutoFit/>
          </a:bodyPr>
          <a:lstStyle/>
          <a:p>
            <a:r>
              <a:rPr lang="en-US" dirty="0"/>
              <a:t>HTTP RESOURCES</a:t>
            </a:r>
          </a:p>
          <a:p>
            <a:endParaRPr lang="en-US" dirty="0"/>
          </a:p>
          <a:p>
            <a:r>
              <a:rPr lang="en-US" dirty="0"/>
              <a:t>GET: Query for 1…n</a:t>
            </a:r>
            <a:br>
              <a:rPr lang="en-US" dirty="0"/>
            </a:br>
            <a:r>
              <a:rPr lang="en-US" dirty="0"/>
              <a:t>PUT: Create 1</a:t>
            </a:r>
          </a:p>
          <a:p>
            <a:r>
              <a:rPr lang="en-US" dirty="0"/>
              <a:t>PATCH: Update 1</a:t>
            </a:r>
            <a:br>
              <a:rPr lang="en-US" dirty="0"/>
            </a:br>
            <a:r>
              <a:rPr lang="en-US" dirty="0"/>
              <a:t>DELETE: Delete 1</a:t>
            </a:r>
          </a:p>
        </p:txBody>
      </p:sp>
    </p:spTree>
    <p:extLst>
      <p:ext uri="{BB962C8B-B14F-4D97-AF65-F5344CB8AC3E}">
        <p14:creationId xmlns:p14="http://schemas.microsoft.com/office/powerpoint/2010/main" val="41633542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37</a:t>
            </a:fld>
            <a:endParaRPr lang="en-US"/>
          </a:p>
        </p:txBody>
      </p:sp>
      <p:sp>
        <p:nvSpPr>
          <p:cNvPr id="680962" name="Rectangle 2"/>
          <p:cNvSpPr>
            <a:spLocks noGrp="1" noChangeArrowheads="1"/>
          </p:cNvSpPr>
          <p:nvPr>
            <p:ph type="title"/>
          </p:nvPr>
        </p:nvSpPr>
        <p:spPr/>
        <p:txBody>
          <a:bodyPr/>
          <a:lstStyle/>
          <a:p>
            <a:r>
              <a:rPr lang="en-US" dirty="0"/>
              <a:t>REST 101 – Example</a:t>
            </a:r>
            <a:br>
              <a:rPr lang="en-US" dirty="0"/>
            </a:br>
            <a:endParaRPr lang="en-US" dirty="0"/>
          </a:p>
        </p:txBody>
      </p:sp>
      <p:pic>
        <p:nvPicPr>
          <p:cNvPr id="5" name="Picture 4">
            <a:extLst>
              <a:ext uri="{FF2B5EF4-FFF2-40B4-BE49-F238E27FC236}">
                <a16:creationId xmlns:a16="http://schemas.microsoft.com/office/drawing/2014/main" id="{80A5D94A-FEFF-8721-6C4F-BEA7549BD447}"/>
              </a:ext>
            </a:extLst>
          </p:cNvPr>
          <p:cNvPicPr>
            <a:picLocks noChangeAspect="1"/>
          </p:cNvPicPr>
          <p:nvPr/>
        </p:nvPicPr>
        <p:blipFill>
          <a:blip r:embed="rId2"/>
          <a:stretch>
            <a:fillRect/>
          </a:stretch>
        </p:blipFill>
        <p:spPr>
          <a:xfrm>
            <a:off x="858982" y="719053"/>
            <a:ext cx="9942801" cy="5892030"/>
          </a:xfrm>
          <a:prstGeom prst="rect">
            <a:avLst/>
          </a:prstGeom>
        </p:spPr>
      </p:pic>
    </p:spTree>
    <p:extLst>
      <p:ext uri="{BB962C8B-B14F-4D97-AF65-F5344CB8AC3E}">
        <p14:creationId xmlns:p14="http://schemas.microsoft.com/office/powerpoint/2010/main" val="32022732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38</a:t>
            </a:fld>
            <a:endParaRPr lang="en-US"/>
          </a:p>
        </p:txBody>
      </p:sp>
      <p:sp>
        <p:nvSpPr>
          <p:cNvPr id="680962" name="Rectangle 2"/>
          <p:cNvSpPr>
            <a:spLocks noGrp="1" noChangeArrowheads="1"/>
          </p:cNvSpPr>
          <p:nvPr>
            <p:ph type="title"/>
          </p:nvPr>
        </p:nvSpPr>
        <p:spPr>
          <a:xfrm>
            <a:off x="263236" y="501847"/>
            <a:ext cx="10972800" cy="698948"/>
          </a:xfrm>
        </p:spPr>
        <p:txBody>
          <a:bodyPr/>
          <a:lstStyle/>
          <a:p>
            <a:r>
              <a:rPr lang="en-US" dirty="0"/>
              <a:t>REST 101 – </a:t>
            </a:r>
            <a:br>
              <a:rPr lang="en-US" dirty="0"/>
            </a:br>
            <a:r>
              <a:rPr lang="en-US" dirty="0"/>
              <a:t>Example</a:t>
            </a:r>
            <a:br>
              <a:rPr lang="en-US" dirty="0"/>
            </a:br>
            <a:endParaRPr lang="en-US" dirty="0"/>
          </a:p>
        </p:txBody>
      </p:sp>
      <p:pic>
        <p:nvPicPr>
          <p:cNvPr id="2" name="Picture 1">
            <a:extLst>
              <a:ext uri="{FF2B5EF4-FFF2-40B4-BE49-F238E27FC236}">
                <a16:creationId xmlns:a16="http://schemas.microsoft.com/office/drawing/2014/main" id="{44862519-1588-EE3B-15CB-2D065630D59E}"/>
              </a:ext>
            </a:extLst>
          </p:cNvPr>
          <p:cNvPicPr>
            <a:picLocks noChangeAspect="1"/>
          </p:cNvPicPr>
          <p:nvPr/>
        </p:nvPicPr>
        <p:blipFill>
          <a:blip r:embed="rId2"/>
          <a:stretch>
            <a:fillRect/>
          </a:stretch>
        </p:blipFill>
        <p:spPr>
          <a:xfrm>
            <a:off x="6017575" y="651164"/>
            <a:ext cx="6014489" cy="4970966"/>
          </a:xfrm>
          <a:prstGeom prst="rect">
            <a:avLst/>
          </a:prstGeom>
        </p:spPr>
      </p:pic>
      <p:pic>
        <p:nvPicPr>
          <p:cNvPr id="3" name="Picture 2">
            <a:extLst>
              <a:ext uri="{FF2B5EF4-FFF2-40B4-BE49-F238E27FC236}">
                <a16:creationId xmlns:a16="http://schemas.microsoft.com/office/drawing/2014/main" id="{B1640D3C-014D-FBCD-3ACF-7399B6F10AA4}"/>
              </a:ext>
            </a:extLst>
          </p:cNvPr>
          <p:cNvPicPr>
            <a:picLocks noChangeAspect="1"/>
          </p:cNvPicPr>
          <p:nvPr/>
        </p:nvPicPr>
        <p:blipFill>
          <a:blip r:embed="rId3"/>
          <a:stretch>
            <a:fillRect/>
          </a:stretch>
        </p:blipFill>
        <p:spPr>
          <a:xfrm>
            <a:off x="125845" y="5820570"/>
            <a:ext cx="9779000" cy="901700"/>
          </a:xfrm>
          <a:prstGeom prst="rect">
            <a:avLst/>
          </a:prstGeom>
        </p:spPr>
      </p:pic>
      <p:sp>
        <p:nvSpPr>
          <p:cNvPr id="7" name="Rectangle 6">
            <a:extLst>
              <a:ext uri="{FF2B5EF4-FFF2-40B4-BE49-F238E27FC236}">
                <a16:creationId xmlns:a16="http://schemas.microsoft.com/office/drawing/2014/main" id="{EA67CB21-6A19-5960-5FFD-C55C429B1595}"/>
              </a:ext>
            </a:extLst>
          </p:cNvPr>
          <p:cNvSpPr/>
          <p:nvPr/>
        </p:nvSpPr>
        <p:spPr>
          <a:xfrm>
            <a:off x="3690151" y="55488"/>
            <a:ext cx="7215437" cy="595676"/>
          </a:xfrm>
          <a:prstGeom prst="rect">
            <a:avLst/>
          </a:prstGeom>
        </p:spPr>
        <p:txBody>
          <a:bodyPr wrap="none">
            <a:spAutoFit/>
          </a:bodyPr>
          <a:lstStyle/>
          <a:p>
            <a:r>
              <a:rPr lang="en-US" b="0" dirty="0">
                <a:latin typeface="Courier" pitchFamily="2" charset="0"/>
              </a:rPr>
              <a:t>Nested Resource Example</a:t>
            </a:r>
            <a:br>
              <a:rPr lang="en-US" b="0" dirty="0">
                <a:latin typeface="Courier" pitchFamily="2" charset="0"/>
              </a:rPr>
            </a:br>
            <a:r>
              <a:rPr lang="en-US" b="0" dirty="0">
                <a:latin typeface="Courier" pitchFamily="2" charset="0"/>
              </a:rPr>
              <a:t>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/repos</a:t>
            </a:r>
            <a:endParaRPr lang="en-US" dirty="0"/>
          </a:p>
        </p:txBody>
      </p:sp>
      <p:sp>
        <p:nvSpPr>
          <p:cNvPr id="8" name="TextBox 7">
            <a:extLst>
              <a:ext uri="{FF2B5EF4-FFF2-40B4-BE49-F238E27FC236}">
                <a16:creationId xmlns:a16="http://schemas.microsoft.com/office/drawing/2014/main" id="{E0D412A5-3B88-5BC7-5724-871FFBF504E6}"/>
              </a:ext>
            </a:extLst>
          </p:cNvPr>
          <p:cNvSpPr txBox="1"/>
          <p:nvPr/>
        </p:nvSpPr>
        <p:spPr>
          <a:xfrm>
            <a:off x="1047312" y="2067062"/>
            <a:ext cx="4031873" cy="1838837"/>
          </a:xfrm>
          <a:prstGeom prst="rect">
            <a:avLst/>
          </a:prstGeom>
          <a:noFill/>
        </p:spPr>
        <p:txBody>
          <a:bodyPr wrap="none" rtlCol="0">
            <a:spAutoFit/>
          </a:bodyPr>
          <a:lstStyle/>
          <a:p>
            <a:r>
              <a:rPr lang="en-US" dirty="0"/>
              <a:t>Notice the LINK header that</a:t>
            </a:r>
            <a:br>
              <a:rPr lang="en-US" dirty="0"/>
            </a:br>
            <a:r>
              <a:rPr lang="en-US" dirty="0"/>
              <a:t>GitHub returned – because it didn’t</a:t>
            </a:r>
            <a:br>
              <a:rPr lang="en-US" dirty="0"/>
            </a:br>
            <a:r>
              <a:rPr lang="en-US" dirty="0"/>
              <a:t>return the entire collection, it gives</a:t>
            </a:r>
          </a:p>
          <a:p>
            <a:r>
              <a:rPr lang="en-US" dirty="0"/>
              <a:t>you links to the next and last page</a:t>
            </a:r>
            <a:br>
              <a:rPr lang="en-US" dirty="0"/>
            </a:br>
            <a:r>
              <a:rPr lang="en-US" dirty="0"/>
              <a:t>to support navigation/</a:t>
            </a:r>
            <a:r>
              <a:rPr lang="en-US" dirty="0" err="1"/>
              <a:t>pagnation</a:t>
            </a:r>
            <a:br>
              <a:rPr lang="en-US" dirty="0"/>
            </a:br>
            <a:br>
              <a:rPr lang="en-US" dirty="0"/>
            </a:br>
            <a:r>
              <a:rPr lang="en-US" dirty="0">
                <a:solidFill>
                  <a:srgbClr val="FF0000"/>
                </a:solidFill>
              </a:rPr>
              <a:t>THIS IS CALLED HYPERMEDIA</a:t>
            </a:r>
          </a:p>
        </p:txBody>
      </p:sp>
      <p:cxnSp>
        <p:nvCxnSpPr>
          <p:cNvPr id="9" name="Straight Arrow Connector 8">
            <a:extLst>
              <a:ext uri="{FF2B5EF4-FFF2-40B4-BE49-F238E27FC236}">
                <a16:creationId xmlns:a16="http://schemas.microsoft.com/office/drawing/2014/main" id="{6B12C2E3-88DF-9C96-8E7B-7EA8604829EB}"/>
              </a:ext>
            </a:extLst>
          </p:cNvPr>
          <p:cNvCxnSpPr>
            <a:stCxn id="8" idx="2"/>
          </p:cNvCxnSpPr>
          <p:nvPr/>
        </p:nvCxnSpPr>
        <p:spPr>
          <a:xfrm>
            <a:off x="3063249" y="3905899"/>
            <a:ext cx="497369" cy="171623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31136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39</a:t>
            </a:fld>
            <a:endParaRPr lang="en-US"/>
          </a:p>
        </p:txBody>
      </p:sp>
      <p:sp>
        <p:nvSpPr>
          <p:cNvPr id="680962" name="Rectangle 2"/>
          <p:cNvSpPr>
            <a:spLocks noGrp="1" noChangeArrowheads="1"/>
          </p:cNvSpPr>
          <p:nvPr>
            <p:ph type="title"/>
          </p:nvPr>
        </p:nvSpPr>
        <p:spPr>
          <a:xfrm>
            <a:off x="406399" y="0"/>
            <a:ext cx="10972800" cy="698948"/>
          </a:xfrm>
        </p:spPr>
        <p:txBody>
          <a:bodyPr/>
          <a:lstStyle/>
          <a:p>
            <a:r>
              <a:rPr lang="en-US" sz="3200" dirty="0"/>
              <a:t>REST is like SOAP, but simplifies things, A LOT</a:t>
            </a:r>
          </a:p>
        </p:txBody>
      </p:sp>
      <p:graphicFrame>
        <p:nvGraphicFramePr>
          <p:cNvPr id="5" name="Table 5">
            <a:extLst>
              <a:ext uri="{FF2B5EF4-FFF2-40B4-BE49-F238E27FC236}">
                <a16:creationId xmlns:a16="http://schemas.microsoft.com/office/drawing/2014/main" id="{4ED4B257-9210-4620-6D5C-7DE0D5AE6143}"/>
              </a:ext>
            </a:extLst>
          </p:cNvPr>
          <p:cNvGraphicFramePr>
            <a:graphicFrameLocks noGrp="1"/>
          </p:cNvGraphicFramePr>
          <p:nvPr>
            <p:extLst>
              <p:ext uri="{D42A27DB-BD31-4B8C-83A1-F6EECF244321}">
                <p14:modId xmlns:p14="http://schemas.microsoft.com/office/powerpoint/2010/main" val="1640857432"/>
              </p:ext>
            </p:extLst>
          </p:nvPr>
        </p:nvGraphicFramePr>
        <p:xfrm>
          <a:off x="406399" y="914040"/>
          <a:ext cx="11379201" cy="4790440"/>
        </p:xfrm>
        <a:graphic>
          <a:graphicData uri="http://schemas.openxmlformats.org/drawingml/2006/table">
            <a:tbl>
              <a:tblPr firstRow="1" bandRow="1">
                <a:tableStyleId>{5C22544A-7EE6-4342-B048-85BDC9FD1C3A}</a:tableStyleId>
              </a:tblPr>
              <a:tblGrid>
                <a:gridCol w="1709107">
                  <a:extLst>
                    <a:ext uri="{9D8B030D-6E8A-4147-A177-3AD203B41FA5}">
                      <a16:colId xmlns:a16="http://schemas.microsoft.com/office/drawing/2014/main" val="176801502"/>
                    </a:ext>
                  </a:extLst>
                </a:gridCol>
                <a:gridCol w="3163076">
                  <a:extLst>
                    <a:ext uri="{9D8B030D-6E8A-4147-A177-3AD203B41FA5}">
                      <a16:colId xmlns:a16="http://schemas.microsoft.com/office/drawing/2014/main" val="3974847731"/>
                    </a:ext>
                  </a:extLst>
                </a:gridCol>
                <a:gridCol w="6507018">
                  <a:extLst>
                    <a:ext uri="{9D8B030D-6E8A-4147-A177-3AD203B41FA5}">
                      <a16:colId xmlns:a16="http://schemas.microsoft.com/office/drawing/2014/main" val="2240839474"/>
                    </a:ext>
                  </a:extLst>
                </a:gridCol>
              </a:tblGrid>
              <a:tr h="370840">
                <a:tc>
                  <a:txBody>
                    <a:bodyPr/>
                    <a:lstStyle/>
                    <a:p>
                      <a:r>
                        <a:rPr lang="en-US" sz="1600" dirty="0"/>
                        <a:t>Feature</a:t>
                      </a:r>
                    </a:p>
                  </a:txBody>
                  <a:tcPr/>
                </a:tc>
                <a:tc>
                  <a:txBody>
                    <a:bodyPr/>
                    <a:lstStyle/>
                    <a:p>
                      <a:r>
                        <a:rPr lang="en-US" sz="1600" dirty="0"/>
                        <a:t>Description</a:t>
                      </a:r>
                    </a:p>
                  </a:txBody>
                  <a:tcPr/>
                </a:tc>
                <a:tc>
                  <a:txBody>
                    <a:bodyPr/>
                    <a:lstStyle/>
                    <a:p>
                      <a:r>
                        <a:rPr lang="en-US" sz="1600" dirty="0"/>
                        <a:t>Architecture Simplification Implications</a:t>
                      </a:r>
                    </a:p>
                  </a:txBody>
                  <a:tcPr/>
                </a:tc>
                <a:extLst>
                  <a:ext uri="{0D108BD9-81ED-4DB2-BD59-A6C34878D82A}">
                    <a16:rowId xmlns:a16="http://schemas.microsoft.com/office/drawing/2014/main" val="4270460140"/>
                  </a:ext>
                </a:extLst>
              </a:tr>
              <a:tr h="370840">
                <a:tc>
                  <a:txBody>
                    <a:bodyPr/>
                    <a:lstStyle/>
                    <a:p>
                      <a:r>
                        <a:rPr lang="en-US" sz="1400" dirty="0"/>
                        <a:t>Protocol</a:t>
                      </a:r>
                    </a:p>
                  </a:txBody>
                  <a:tcPr/>
                </a:tc>
                <a:tc>
                  <a:txBody>
                    <a:bodyPr/>
                    <a:lstStyle/>
                    <a:p>
                      <a:r>
                        <a:rPr lang="en-US" sz="1400" dirty="0"/>
                        <a:t>SOAP was a custom protocol encapsulated in HTTP, REST uses HTTP directly</a:t>
                      </a:r>
                    </a:p>
                  </a:txBody>
                  <a:tcPr/>
                </a:tc>
                <a:tc>
                  <a:txBody>
                    <a:bodyPr/>
                    <a:lstStyle/>
                    <a:p>
                      <a:pPr marL="285750" indent="-285750">
                        <a:buFont typeface="Arial" panose="020B0604020202020204" pitchFamily="34" charset="0"/>
                        <a:buChar char="•"/>
                      </a:pPr>
                      <a:r>
                        <a:rPr lang="en-US" sz="1400" dirty="0"/>
                        <a:t>Eliminates the need for software that can build and understand SOAP protocols</a:t>
                      </a:r>
                    </a:p>
                    <a:p>
                      <a:pPr marL="285750" indent="-285750">
                        <a:buFont typeface="Arial" panose="020B0604020202020204" pitchFamily="34" charset="0"/>
                        <a:buChar char="•"/>
                      </a:pPr>
                      <a:r>
                        <a:rPr lang="en-US" sz="1400" dirty="0"/>
                        <a:t>Eliminates a layer, leads to better performance</a:t>
                      </a:r>
                    </a:p>
                  </a:txBody>
                  <a:tcPr/>
                </a:tc>
                <a:extLst>
                  <a:ext uri="{0D108BD9-81ED-4DB2-BD59-A6C34878D82A}">
                    <a16:rowId xmlns:a16="http://schemas.microsoft.com/office/drawing/2014/main" val="1977417456"/>
                  </a:ext>
                </a:extLst>
              </a:tr>
              <a:tr h="370840">
                <a:tc>
                  <a:txBody>
                    <a:bodyPr/>
                    <a:lstStyle/>
                    <a:p>
                      <a:r>
                        <a:rPr lang="en-US" sz="1400" dirty="0"/>
                        <a:t>Payload / Encoding</a:t>
                      </a:r>
                    </a:p>
                  </a:txBody>
                  <a:tcPr/>
                </a:tc>
                <a:tc>
                  <a:txBody>
                    <a:bodyPr/>
                    <a:lstStyle/>
                    <a:p>
                      <a:r>
                        <a:rPr lang="en-US" sz="1400" dirty="0"/>
                        <a:t>The SOAP standard specifies XML as the standard encoding, REST makes no claim on payload encoding, just uses HTML content-type header to describe</a:t>
                      </a:r>
                    </a:p>
                  </a:txBody>
                  <a:tcPr/>
                </a:tc>
                <a:tc>
                  <a:txBody>
                    <a:bodyPr/>
                    <a:lstStyle/>
                    <a:p>
                      <a:pPr marL="285750" indent="-285750">
                        <a:buFont typeface="Arial" panose="020B0604020202020204" pitchFamily="34" charset="0"/>
                        <a:buChar char="•"/>
                      </a:pPr>
                      <a:r>
                        <a:rPr lang="en-US" sz="1400" dirty="0"/>
                        <a:t>SOAP is XML, Early REST was also XML, but could be easily migrated to anything else, these days JSON, which is more compact is the standard</a:t>
                      </a:r>
                    </a:p>
                    <a:p>
                      <a:pPr marL="285750" indent="-285750">
                        <a:buFont typeface="Arial" panose="020B0604020202020204" pitchFamily="34" charset="0"/>
                        <a:buChar char="•"/>
                      </a:pPr>
                      <a:r>
                        <a:rPr lang="en-US" sz="1400" dirty="0"/>
                        <a:t>JSON is more compact, easier to parse, and is naturally aligned to the web architecture – </a:t>
                      </a:r>
                      <a:r>
                        <a:rPr lang="en-US" sz="1400" dirty="0" err="1"/>
                        <a:t>javascript</a:t>
                      </a:r>
                      <a:r>
                        <a:rPr lang="en-US" sz="1400" dirty="0"/>
                        <a:t> objects are JSON</a:t>
                      </a:r>
                    </a:p>
                  </a:txBody>
                  <a:tcPr/>
                </a:tc>
                <a:extLst>
                  <a:ext uri="{0D108BD9-81ED-4DB2-BD59-A6C34878D82A}">
                    <a16:rowId xmlns:a16="http://schemas.microsoft.com/office/drawing/2014/main" val="2482276987"/>
                  </a:ext>
                </a:extLst>
              </a:tr>
              <a:tr h="370840">
                <a:tc>
                  <a:txBody>
                    <a:bodyPr/>
                    <a:lstStyle/>
                    <a:p>
                      <a:r>
                        <a:rPr lang="en-US" sz="1400" dirty="0"/>
                        <a:t>Client/Server Semantics</a:t>
                      </a:r>
                    </a:p>
                  </a:txBody>
                  <a:tcPr/>
                </a:tc>
                <a:tc>
                  <a:txBody>
                    <a:bodyPr/>
                    <a:lstStyle/>
                    <a:p>
                      <a:r>
                        <a:rPr lang="en-US" sz="1400" dirty="0"/>
                        <a:t>SOAP semantics are “verb” based – do this, do that.  REST semantics are Noun based, here is a structure, and here is how I want to operate on it. </a:t>
                      </a:r>
                    </a:p>
                  </a:txBody>
                  <a:tcPr/>
                </a:tc>
                <a:tc>
                  <a:txBody>
                    <a:bodyPr/>
                    <a:lstStyle/>
                    <a:p>
                      <a:pPr marL="285750" indent="-285750">
                        <a:buFont typeface="Arial" panose="020B0604020202020204" pitchFamily="34" charset="0"/>
                        <a:buChar char="•"/>
                      </a:pPr>
                      <a:r>
                        <a:rPr lang="en-US" sz="1400" dirty="0"/>
                        <a:t>Verb based semantics based lead to a significant API sprawl, where each operation lead to its own service, or complex request semantics to convey intent</a:t>
                      </a:r>
                    </a:p>
                    <a:p>
                      <a:pPr marL="285750" indent="-285750">
                        <a:buFont typeface="Arial" panose="020B0604020202020204" pitchFamily="34" charset="0"/>
                        <a:buChar char="•"/>
                      </a:pPr>
                      <a:r>
                        <a:rPr lang="en-US" sz="1400" dirty="0"/>
                        <a:t>Noun semantics simplified things a lot, REST operates on resources/entities, and uses standard HTTP Verbs– GET, POST, PATCH, DELETE to query and manipulate them (think CRUD)</a:t>
                      </a:r>
                    </a:p>
                  </a:txBody>
                  <a:tcPr/>
                </a:tc>
                <a:extLst>
                  <a:ext uri="{0D108BD9-81ED-4DB2-BD59-A6C34878D82A}">
                    <a16:rowId xmlns:a16="http://schemas.microsoft.com/office/drawing/2014/main" val="3857717449"/>
                  </a:ext>
                </a:extLst>
              </a:tr>
              <a:tr h="370840">
                <a:tc>
                  <a:txBody>
                    <a:bodyPr/>
                    <a:lstStyle/>
                    <a:p>
                      <a:r>
                        <a:rPr lang="en-US" sz="1400" dirty="0"/>
                        <a:t>Evolvability</a:t>
                      </a:r>
                    </a:p>
                  </a:txBody>
                  <a:tcPr/>
                </a:tc>
                <a:tc>
                  <a:txBody>
                    <a:bodyPr/>
                    <a:lstStyle/>
                    <a:p>
                      <a:r>
                        <a:rPr lang="en-US" sz="1400" dirty="0"/>
                        <a:t>SOAP being a custom protocol is supported by libraries “compiled into” the services themselves.  Rest requires no libraries, it conforms to HTTP standards</a:t>
                      </a:r>
                    </a:p>
                  </a:txBody>
                  <a:tcPr/>
                </a:tc>
                <a:tc>
                  <a:txBody>
                    <a:bodyPr/>
                    <a:lstStyle/>
                    <a:p>
                      <a:pPr marL="285750" indent="-285750">
                        <a:buFont typeface="Arial" panose="020B0604020202020204" pitchFamily="34" charset="0"/>
                        <a:buChar char="•"/>
                      </a:pPr>
                      <a:r>
                        <a:rPr lang="en-US" sz="1400" dirty="0"/>
                        <a:t>SOAP can be difficult to version and evolve, quality depends on library implementations and their interoperability</a:t>
                      </a:r>
                    </a:p>
                    <a:p>
                      <a:pPr marL="285750" indent="-285750">
                        <a:buFont typeface="Arial" panose="020B0604020202020204" pitchFamily="34" charset="0"/>
                        <a:buChar char="•"/>
                      </a:pPr>
                      <a:r>
                        <a:rPr lang="en-US" sz="1400" dirty="0"/>
                        <a:t>SOAP says nothing about how to negotiate protocol versions, this is built into the HTTP standard that REST uses</a:t>
                      </a:r>
                    </a:p>
                  </a:txBody>
                  <a:tcPr/>
                </a:tc>
                <a:extLst>
                  <a:ext uri="{0D108BD9-81ED-4DB2-BD59-A6C34878D82A}">
                    <a16:rowId xmlns:a16="http://schemas.microsoft.com/office/drawing/2014/main" val="895187422"/>
                  </a:ext>
                </a:extLst>
              </a:tr>
            </a:tbl>
          </a:graphicData>
        </a:graphic>
      </p:graphicFrame>
    </p:spTree>
    <p:extLst>
      <p:ext uri="{BB962C8B-B14F-4D97-AF65-F5344CB8AC3E}">
        <p14:creationId xmlns:p14="http://schemas.microsoft.com/office/powerpoint/2010/main" val="3876231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4</a:t>
            </a:fld>
            <a:endParaRPr lang="en-US"/>
          </a:p>
        </p:txBody>
      </p:sp>
      <p:sp>
        <p:nvSpPr>
          <p:cNvPr id="470018" name="Rectangle 2"/>
          <p:cNvSpPr>
            <a:spLocks noGrp="1" noChangeArrowheads="1"/>
          </p:cNvSpPr>
          <p:nvPr>
            <p:ph type="title"/>
          </p:nvPr>
        </p:nvSpPr>
        <p:spPr/>
        <p:txBody>
          <a:bodyPr/>
          <a:lstStyle/>
          <a:p>
            <a:r>
              <a:rPr lang="en-US" dirty="0"/>
              <a:t>Versions of Distributed Client/Server Interoperability</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3165929"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6671129"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1" name="Straight Connector 10">
            <a:extLst>
              <a:ext uri="{FF2B5EF4-FFF2-40B4-BE49-F238E27FC236}">
                <a16:creationId xmlns:a16="http://schemas.microsoft.com/office/drawing/2014/main" id="{FC51EA60-896A-A4A7-6A0B-69A6CF0A2836}"/>
              </a:ext>
            </a:extLst>
          </p:cNvPr>
          <p:cNvCxnSpPr>
            <a:cxnSpLocks/>
            <a:stCxn id="8" idx="3"/>
            <a:endCxn id="9" idx="1"/>
          </p:cNvCxnSpPr>
          <p:nvPr/>
        </p:nvCxnSpPr>
        <p:spPr bwMode="auto">
          <a:xfrm>
            <a:off x="5375729" y="5154385"/>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5592060" y="4761721"/>
            <a:ext cx="862737" cy="341632"/>
          </a:xfrm>
          <a:prstGeom prst="rect">
            <a:avLst/>
          </a:prstGeom>
          <a:noFill/>
        </p:spPr>
        <p:txBody>
          <a:bodyPr wrap="none" rtlCol="0">
            <a:spAutoFit/>
          </a:bodyPr>
          <a:lstStyle/>
          <a:p>
            <a:r>
              <a:rPr lang="en-US" dirty="0">
                <a:latin typeface="+mn-lt"/>
              </a:rPr>
              <a:t>HTTP</a:t>
            </a:r>
          </a:p>
        </p:txBody>
      </p:sp>
      <p:sp>
        <p:nvSpPr>
          <p:cNvPr id="16" name="Rectangle 15">
            <a:extLst>
              <a:ext uri="{FF2B5EF4-FFF2-40B4-BE49-F238E27FC236}">
                <a16:creationId xmlns:a16="http://schemas.microsoft.com/office/drawing/2014/main" id="{2CFE5C69-A163-9FB9-E175-5FCFD3778A72}"/>
              </a:ext>
            </a:extLst>
          </p:cNvPr>
          <p:cNvSpPr/>
          <p:nvPr/>
        </p:nvSpPr>
        <p:spPr bwMode="auto">
          <a:xfrm>
            <a:off x="3165929"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18" name="Rectangle 17">
            <a:extLst>
              <a:ext uri="{FF2B5EF4-FFF2-40B4-BE49-F238E27FC236}">
                <a16:creationId xmlns:a16="http://schemas.microsoft.com/office/drawing/2014/main" id="{D0492642-2280-EEE1-4378-EFC9EC49E3D0}"/>
              </a:ext>
            </a:extLst>
          </p:cNvPr>
          <p:cNvSpPr/>
          <p:nvPr/>
        </p:nvSpPr>
        <p:spPr bwMode="auto">
          <a:xfrm>
            <a:off x="6671129"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19" name="Straight Connector 18">
            <a:extLst>
              <a:ext uri="{FF2B5EF4-FFF2-40B4-BE49-F238E27FC236}">
                <a16:creationId xmlns:a16="http://schemas.microsoft.com/office/drawing/2014/main" id="{DC28A824-BA64-1887-9FCA-FD144CC7B60D}"/>
              </a:ext>
            </a:extLst>
          </p:cNvPr>
          <p:cNvCxnSpPr>
            <a:cxnSpLocks/>
            <a:stCxn id="16" idx="3"/>
            <a:endCxn id="18" idx="1"/>
          </p:cNvCxnSpPr>
          <p:nvPr/>
        </p:nvCxnSpPr>
        <p:spPr bwMode="auto">
          <a:xfrm>
            <a:off x="5375729" y="1798720"/>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TextBox 19">
            <a:extLst>
              <a:ext uri="{FF2B5EF4-FFF2-40B4-BE49-F238E27FC236}">
                <a16:creationId xmlns:a16="http://schemas.microsoft.com/office/drawing/2014/main" id="{533BB062-E960-9596-6B5A-5A9791F146FB}"/>
              </a:ext>
            </a:extLst>
          </p:cNvPr>
          <p:cNvSpPr txBox="1"/>
          <p:nvPr/>
        </p:nvSpPr>
        <p:spPr>
          <a:xfrm>
            <a:off x="5520872" y="1406056"/>
            <a:ext cx="1058303" cy="341632"/>
          </a:xfrm>
          <a:prstGeom prst="rect">
            <a:avLst/>
          </a:prstGeom>
          <a:noFill/>
        </p:spPr>
        <p:txBody>
          <a:bodyPr wrap="none" rtlCol="0">
            <a:spAutoFit/>
          </a:bodyPr>
          <a:lstStyle/>
          <a:p>
            <a:r>
              <a:rPr lang="en-US" dirty="0">
                <a:latin typeface="+mn-lt"/>
              </a:rPr>
              <a:t>Socket</a:t>
            </a:r>
          </a:p>
        </p:txBody>
      </p:sp>
      <p:sp>
        <p:nvSpPr>
          <p:cNvPr id="21" name="Rectangle 20">
            <a:extLst>
              <a:ext uri="{FF2B5EF4-FFF2-40B4-BE49-F238E27FC236}">
                <a16:creationId xmlns:a16="http://schemas.microsoft.com/office/drawing/2014/main" id="{1CF401DE-9A81-D8A5-B4FE-74CA81CF9EF1}"/>
              </a:ext>
            </a:extLst>
          </p:cNvPr>
          <p:cNvSpPr/>
          <p:nvPr/>
        </p:nvSpPr>
        <p:spPr bwMode="auto">
          <a:xfrm>
            <a:off x="3165929"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p>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22" name="Rectangle 21">
            <a:extLst>
              <a:ext uri="{FF2B5EF4-FFF2-40B4-BE49-F238E27FC236}">
                <a16:creationId xmlns:a16="http://schemas.microsoft.com/office/drawing/2014/main" id="{6E329771-3C8C-792B-29F0-5D1EDDDD2909}"/>
              </a:ext>
            </a:extLst>
          </p:cNvPr>
          <p:cNvSpPr/>
          <p:nvPr/>
        </p:nvSpPr>
        <p:spPr bwMode="auto">
          <a:xfrm>
            <a:off x="6671129"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23" name="Straight Connector 22">
            <a:extLst>
              <a:ext uri="{FF2B5EF4-FFF2-40B4-BE49-F238E27FC236}">
                <a16:creationId xmlns:a16="http://schemas.microsoft.com/office/drawing/2014/main" id="{FD2A35E1-70C3-F66E-18AD-71BD4429D490}"/>
              </a:ext>
            </a:extLst>
          </p:cNvPr>
          <p:cNvCxnSpPr>
            <a:cxnSpLocks/>
            <a:stCxn id="21" idx="3"/>
            <a:endCxn id="22" idx="1"/>
          </p:cNvCxnSpPr>
          <p:nvPr/>
        </p:nvCxnSpPr>
        <p:spPr bwMode="auto">
          <a:xfrm>
            <a:off x="5375729" y="338273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F095028C-1673-EB4E-911E-585DD7870F62}"/>
              </a:ext>
            </a:extLst>
          </p:cNvPr>
          <p:cNvSpPr txBox="1"/>
          <p:nvPr/>
        </p:nvSpPr>
        <p:spPr>
          <a:xfrm>
            <a:off x="5520872" y="2990072"/>
            <a:ext cx="1058303" cy="341632"/>
          </a:xfrm>
          <a:prstGeom prst="rect">
            <a:avLst/>
          </a:prstGeom>
          <a:noFill/>
        </p:spPr>
        <p:txBody>
          <a:bodyPr wrap="none" rtlCol="0">
            <a:spAutoFit/>
          </a:bodyPr>
          <a:lstStyle/>
          <a:p>
            <a:r>
              <a:rPr lang="en-US" dirty="0">
                <a:latin typeface="+mn-lt"/>
              </a:rPr>
              <a:t>Socket</a:t>
            </a:r>
          </a:p>
        </p:txBody>
      </p:sp>
      <p:sp>
        <p:nvSpPr>
          <p:cNvPr id="25" name="Rectangle 24">
            <a:extLst>
              <a:ext uri="{FF2B5EF4-FFF2-40B4-BE49-F238E27FC236}">
                <a16:creationId xmlns:a16="http://schemas.microsoft.com/office/drawing/2014/main" id="{BF329326-EEE7-3C27-263C-F624F29AE2DD}"/>
              </a:ext>
            </a:extLst>
          </p:cNvPr>
          <p:cNvSpPr/>
          <p:nvPr/>
        </p:nvSpPr>
        <p:spPr bwMode="auto">
          <a:xfrm rot="16200000">
            <a:off x="4731016" y="3244206"/>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26" name="Rectangle 25">
            <a:extLst>
              <a:ext uri="{FF2B5EF4-FFF2-40B4-BE49-F238E27FC236}">
                <a16:creationId xmlns:a16="http://schemas.microsoft.com/office/drawing/2014/main" id="{55CC5983-C1CC-94B8-6C23-8164506E636D}"/>
              </a:ext>
            </a:extLst>
          </p:cNvPr>
          <p:cNvSpPr/>
          <p:nvPr/>
        </p:nvSpPr>
        <p:spPr bwMode="auto">
          <a:xfrm rot="16200000">
            <a:off x="6310085" y="3244205"/>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27" name="TextBox 26">
            <a:extLst>
              <a:ext uri="{FF2B5EF4-FFF2-40B4-BE49-F238E27FC236}">
                <a16:creationId xmlns:a16="http://schemas.microsoft.com/office/drawing/2014/main" id="{9F21E756-E03F-7A0F-B466-1C52C402EAD2}"/>
              </a:ext>
            </a:extLst>
          </p:cNvPr>
          <p:cNvSpPr txBox="1"/>
          <p:nvPr/>
        </p:nvSpPr>
        <p:spPr>
          <a:xfrm>
            <a:off x="5330114" y="3416951"/>
            <a:ext cx="1439818" cy="674031"/>
          </a:xfrm>
          <a:prstGeom prst="rect">
            <a:avLst/>
          </a:prstGeom>
          <a:noFill/>
        </p:spPr>
        <p:txBody>
          <a:bodyPr wrap="none" rtlCol="0">
            <a:spAutoFit/>
          </a:bodyPr>
          <a:lstStyle/>
          <a:p>
            <a:pPr algn="ctr"/>
            <a:r>
              <a:rPr lang="en-US" sz="1400" dirty="0">
                <a:latin typeface="+mn-lt"/>
              </a:rPr>
              <a:t>Quasi-</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28" name="TextBox 27">
            <a:extLst>
              <a:ext uri="{FF2B5EF4-FFF2-40B4-BE49-F238E27FC236}">
                <a16:creationId xmlns:a16="http://schemas.microsoft.com/office/drawing/2014/main" id="{D68E085D-4DA4-6588-A8E2-6E1E88F849E4}"/>
              </a:ext>
            </a:extLst>
          </p:cNvPr>
          <p:cNvSpPr txBox="1"/>
          <p:nvPr/>
        </p:nvSpPr>
        <p:spPr>
          <a:xfrm>
            <a:off x="5303519" y="5154384"/>
            <a:ext cx="1439818" cy="480131"/>
          </a:xfrm>
          <a:prstGeom prst="rect">
            <a:avLst/>
          </a:prstGeom>
          <a:noFill/>
        </p:spPr>
        <p:txBody>
          <a:bodyPr wrap="none" rtlCol="0">
            <a:spAutoFit/>
          </a:bodyPr>
          <a:lstStyle/>
          <a:p>
            <a:pPr algn="ctr"/>
            <a:r>
              <a:rPr lang="en-US" sz="1400" dirty="0">
                <a:latin typeface="+mn-lt"/>
              </a:rPr>
              <a:t>Standard</a:t>
            </a:r>
            <a:br>
              <a:rPr lang="en-US" sz="1400" dirty="0">
                <a:latin typeface="+mn-lt"/>
              </a:rPr>
            </a:br>
            <a:r>
              <a:rPr lang="en-US" sz="1400" dirty="0">
                <a:latin typeface="+mn-lt"/>
              </a:rPr>
              <a:t>Wire Format</a:t>
            </a:r>
          </a:p>
        </p:txBody>
      </p:sp>
      <p:sp>
        <p:nvSpPr>
          <p:cNvPr id="29" name="TextBox 28">
            <a:extLst>
              <a:ext uri="{FF2B5EF4-FFF2-40B4-BE49-F238E27FC236}">
                <a16:creationId xmlns:a16="http://schemas.microsoft.com/office/drawing/2014/main" id="{DE3F535F-FF23-544A-F587-F54D77997511}"/>
              </a:ext>
            </a:extLst>
          </p:cNvPr>
          <p:cNvSpPr txBox="1"/>
          <p:nvPr/>
        </p:nvSpPr>
        <p:spPr>
          <a:xfrm>
            <a:off x="5330114" y="1797075"/>
            <a:ext cx="1439818" cy="674031"/>
          </a:xfrm>
          <a:prstGeom prst="rect">
            <a:avLst/>
          </a:prstGeom>
          <a:noFill/>
        </p:spPr>
        <p:txBody>
          <a:bodyPr wrap="none" rtlCol="0">
            <a:spAutoFit/>
          </a:bodyPr>
          <a:lstStyle/>
          <a:p>
            <a:pPr algn="ctr"/>
            <a:r>
              <a:rPr lang="en-US" sz="1400" dirty="0">
                <a:latin typeface="+mn-lt"/>
              </a:rPr>
              <a:t>No</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30" name="TextBox 29">
            <a:extLst>
              <a:ext uri="{FF2B5EF4-FFF2-40B4-BE49-F238E27FC236}">
                <a16:creationId xmlns:a16="http://schemas.microsoft.com/office/drawing/2014/main" id="{0172EEB0-66C9-C7E1-182C-2AD60A4802C4}"/>
              </a:ext>
            </a:extLst>
          </p:cNvPr>
          <p:cNvSpPr txBox="1"/>
          <p:nvPr/>
        </p:nvSpPr>
        <p:spPr>
          <a:xfrm>
            <a:off x="337365" y="1629801"/>
            <a:ext cx="2837636" cy="590931"/>
          </a:xfrm>
          <a:prstGeom prst="rect">
            <a:avLst/>
          </a:prstGeom>
          <a:noFill/>
        </p:spPr>
        <p:txBody>
          <a:bodyPr wrap="none" rtlCol="0">
            <a:spAutoFit/>
          </a:bodyPr>
          <a:lstStyle/>
          <a:p>
            <a:pPr algn="ctr"/>
            <a:r>
              <a:rPr lang="en-US" dirty="0">
                <a:latin typeface="+mn-lt"/>
              </a:rPr>
              <a:t>Roll your own</a:t>
            </a:r>
            <a:br>
              <a:rPr lang="en-US" dirty="0">
                <a:latin typeface="+mn-lt"/>
              </a:rPr>
            </a:br>
            <a:r>
              <a:rPr lang="en-US" dirty="0">
                <a:latin typeface="+mn-lt"/>
              </a:rPr>
              <a:t>Distributed Program</a:t>
            </a:r>
          </a:p>
        </p:txBody>
      </p:sp>
      <p:sp>
        <p:nvSpPr>
          <p:cNvPr id="31" name="TextBox 30">
            <a:extLst>
              <a:ext uri="{FF2B5EF4-FFF2-40B4-BE49-F238E27FC236}">
                <a16:creationId xmlns:a16="http://schemas.microsoft.com/office/drawing/2014/main" id="{A1158862-AB38-222B-E656-CC94B8CEA1C1}"/>
              </a:ext>
            </a:extLst>
          </p:cNvPr>
          <p:cNvSpPr txBox="1"/>
          <p:nvPr/>
        </p:nvSpPr>
        <p:spPr>
          <a:xfrm>
            <a:off x="811297" y="3087266"/>
            <a:ext cx="1640193" cy="590931"/>
          </a:xfrm>
          <a:prstGeom prst="rect">
            <a:avLst/>
          </a:prstGeom>
          <a:noFill/>
        </p:spPr>
        <p:txBody>
          <a:bodyPr wrap="none" rtlCol="0">
            <a:spAutoFit/>
          </a:bodyPr>
          <a:lstStyle/>
          <a:p>
            <a:pPr algn="ctr"/>
            <a:r>
              <a:rPr lang="en-US" dirty="0">
                <a:latin typeface="+mn-lt"/>
              </a:rPr>
              <a:t>Distributed</a:t>
            </a:r>
            <a:br>
              <a:rPr lang="en-US" dirty="0">
                <a:latin typeface="+mn-lt"/>
              </a:rPr>
            </a:br>
            <a:r>
              <a:rPr lang="en-US" dirty="0">
                <a:latin typeface="+mn-lt"/>
              </a:rPr>
              <a:t>Objects</a:t>
            </a:r>
          </a:p>
        </p:txBody>
      </p:sp>
      <p:sp>
        <p:nvSpPr>
          <p:cNvPr id="32" name="TextBox 31">
            <a:extLst>
              <a:ext uri="{FF2B5EF4-FFF2-40B4-BE49-F238E27FC236}">
                <a16:creationId xmlns:a16="http://schemas.microsoft.com/office/drawing/2014/main" id="{E9D9D469-2633-08B7-8B95-2BA9BC348CAA}"/>
              </a:ext>
            </a:extLst>
          </p:cNvPr>
          <p:cNvSpPr txBox="1"/>
          <p:nvPr/>
        </p:nvSpPr>
        <p:spPr>
          <a:xfrm>
            <a:off x="255860" y="4858918"/>
            <a:ext cx="2751074" cy="590931"/>
          </a:xfrm>
          <a:prstGeom prst="rect">
            <a:avLst/>
          </a:prstGeom>
          <a:noFill/>
        </p:spPr>
        <p:txBody>
          <a:bodyPr wrap="none" rtlCol="0">
            <a:spAutoFit/>
          </a:bodyPr>
          <a:lstStyle/>
          <a:p>
            <a:pPr algn="ctr"/>
            <a:r>
              <a:rPr lang="en-US" dirty="0">
                <a:latin typeface="+mn-lt"/>
              </a:rPr>
              <a:t>Client/Server</a:t>
            </a:r>
            <a:br>
              <a:rPr lang="en-US" dirty="0">
                <a:latin typeface="+mn-lt"/>
              </a:rPr>
            </a:br>
            <a:r>
              <a:rPr lang="en-US" dirty="0">
                <a:latin typeface="+mn-lt"/>
              </a:rPr>
              <a:t>Over Web Protocols</a:t>
            </a:r>
          </a:p>
        </p:txBody>
      </p:sp>
    </p:spTree>
    <p:extLst>
      <p:ext uri="{BB962C8B-B14F-4D97-AF65-F5344CB8AC3E}">
        <p14:creationId xmlns:p14="http://schemas.microsoft.com/office/powerpoint/2010/main" val="3740371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40</a:t>
            </a:fld>
            <a:endParaRPr lang="en-US"/>
          </a:p>
        </p:txBody>
      </p:sp>
      <p:sp>
        <p:nvSpPr>
          <p:cNvPr id="680962" name="Rectangle 2"/>
          <p:cNvSpPr>
            <a:spLocks noGrp="1" noChangeArrowheads="1"/>
          </p:cNvSpPr>
          <p:nvPr>
            <p:ph type="title"/>
          </p:nvPr>
        </p:nvSpPr>
        <p:spPr/>
        <p:txBody>
          <a:bodyPr/>
          <a:lstStyle/>
          <a:p>
            <a:r>
              <a:rPr lang="en-US" dirty="0"/>
              <a:t>So where did the principals of rest come from?</a:t>
            </a:r>
          </a:p>
        </p:txBody>
      </p:sp>
      <p:pic>
        <p:nvPicPr>
          <p:cNvPr id="5" name="Picture 4">
            <a:extLst>
              <a:ext uri="{FF2B5EF4-FFF2-40B4-BE49-F238E27FC236}">
                <a16:creationId xmlns:a16="http://schemas.microsoft.com/office/drawing/2014/main" id="{533A9D34-FE36-2BA1-1EBE-308447AD5146}"/>
              </a:ext>
            </a:extLst>
          </p:cNvPr>
          <p:cNvPicPr>
            <a:picLocks noChangeAspect="1"/>
          </p:cNvPicPr>
          <p:nvPr/>
        </p:nvPicPr>
        <p:blipFill>
          <a:blip r:embed="rId2"/>
          <a:stretch>
            <a:fillRect/>
          </a:stretch>
        </p:blipFill>
        <p:spPr>
          <a:xfrm>
            <a:off x="429491" y="1173546"/>
            <a:ext cx="5504873" cy="4510908"/>
          </a:xfrm>
          <a:prstGeom prst="rect">
            <a:avLst/>
          </a:prstGeom>
          <a:ln>
            <a:solidFill>
              <a:srgbClr val="0070C0"/>
            </a:solidFill>
          </a:ln>
        </p:spPr>
      </p:pic>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257636" y="973983"/>
            <a:ext cx="5504873"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At the same time engineers started to use SOAP, Roy Fielding wrote his PhD thesis (2000) that suggested an alternative architecture</a:t>
            </a:r>
          </a:p>
          <a:p>
            <a:pPr>
              <a:lnSpc>
                <a:spcPct val="100000"/>
              </a:lnSpc>
            </a:pPr>
            <a:r>
              <a:rPr lang="en-US" sz="2400" b="0" dirty="0"/>
              <a:t>By 2004 people were starting to play with this model, and it became the </a:t>
            </a:r>
            <a:r>
              <a:rPr lang="en-US" sz="2400" b="0" dirty="0" err="1"/>
              <a:t>defacto</a:t>
            </a:r>
            <a:r>
              <a:rPr lang="en-US" sz="2400" b="0" dirty="0"/>
              <a:t>-standard a few years later</a:t>
            </a:r>
          </a:p>
          <a:p>
            <a:pPr>
              <a:lnSpc>
                <a:spcPct val="100000"/>
              </a:lnSpc>
            </a:pPr>
            <a:r>
              <a:rPr lang="en-US" sz="2400" b="0" dirty="0"/>
              <a:t>It was called REST, </a:t>
            </a:r>
            <a:r>
              <a:rPr lang="en-US" sz="2400" dirty="0" err="1"/>
              <a:t>RE</a:t>
            </a:r>
            <a:r>
              <a:rPr lang="en-US" sz="2400" b="0" dirty="0" err="1"/>
              <a:t>presentional</a:t>
            </a:r>
            <a:r>
              <a:rPr lang="en-US" sz="2400" b="0" dirty="0"/>
              <a:t> </a:t>
            </a:r>
            <a:r>
              <a:rPr lang="en-US" sz="2400" dirty="0"/>
              <a:t>S</a:t>
            </a:r>
            <a:r>
              <a:rPr lang="en-US" sz="2400" b="0" dirty="0"/>
              <a:t>tate </a:t>
            </a:r>
            <a:r>
              <a:rPr lang="en-US" sz="2400" dirty="0"/>
              <a:t>T</a:t>
            </a:r>
            <a:r>
              <a:rPr lang="en-US" sz="2400" b="0" dirty="0"/>
              <a:t>ransfer</a:t>
            </a:r>
          </a:p>
          <a:p>
            <a:pPr>
              <a:lnSpc>
                <a:spcPct val="100000"/>
              </a:lnSpc>
            </a:pPr>
            <a:r>
              <a:rPr lang="en-US" sz="2400" b="0" dirty="0"/>
              <a:t>REST is an architecture for distributed hypermedia systems </a:t>
            </a:r>
            <a:endParaRPr lang="en-US" sz="2250" b="0" dirty="0"/>
          </a:p>
          <a:p>
            <a:pPr lvl="1">
              <a:lnSpc>
                <a:spcPct val="100000"/>
              </a:lnSpc>
            </a:pPr>
            <a:endParaRPr lang="en-US" sz="2000" b="0" dirty="0"/>
          </a:p>
        </p:txBody>
      </p:sp>
    </p:spTree>
    <p:extLst>
      <p:ext uri="{BB962C8B-B14F-4D97-AF65-F5344CB8AC3E}">
        <p14:creationId xmlns:p14="http://schemas.microsoft.com/office/powerpoint/2010/main" val="21569785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41</a:t>
            </a:fld>
            <a:endParaRPr lang="en-US"/>
          </a:p>
        </p:txBody>
      </p:sp>
      <p:sp>
        <p:nvSpPr>
          <p:cNvPr id="680962" name="Rectangle 2"/>
          <p:cNvSpPr>
            <a:spLocks noGrp="1" noChangeArrowheads="1"/>
          </p:cNvSpPr>
          <p:nvPr>
            <p:ph type="title"/>
          </p:nvPr>
        </p:nvSpPr>
        <p:spPr/>
        <p:txBody>
          <a:bodyPr/>
          <a:lstStyle/>
          <a:p>
            <a:r>
              <a:rPr lang="en-US" dirty="0"/>
              <a:t>Guiding Architecture Principals for REST</a:t>
            </a:r>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371600"/>
            <a:ext cx="11152909"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800" b="0" dirty="0"/>
              <a:t>Uniform Interfaces in REST – REST manipulates RESOURCES</a:t>
            </a:r>
          </a:p>
          <a:p>
            <a:pPr>
              <a:lnSpc>
                <a:spcPct val="100000"/>
              </a:lnSpc>
            </a:pPr>
            <a:r>
              <a:rPr lang="en-US" sz="2800" b="0" dirty="0"/>
              <a:t>Resources are like objects in OO, or an entity in a DB</a:t>
            </a:r>
          </a:p>
          <a:p>
            <a:pPr lvl="1">
              <a:lnSpc>
                <a:spcPct val="100000"/>
              </a:lnSpc>
            </a:pPr>
            <a:r>
              <a:rPr lang="en-US" sz="2000" b="0" dirty="0"/>
              <a:t>Identification:  The interface must uniquely identify each resource</a:t>
            </a:r>
          </a:p>
          <a:p>
            <a:pPr lvl="1">
              <a:lnSpc>
                <a:spcPct val="100000"/>
              </a:lnSpc>
            </a:pPr>
            <a:r>
              <a:rPr lang="en-US" sz="2000" b="0" dirty="0"/>
              <a:t>Manipulation: Servers should return resources to clients in a uniform way, and clients should use these representations in a standard way to manipulate the state of the resource</a:t>
            </a:r>
          </a:p>
          <a:p>
            <a:pPr lvl="1">
              <a:lnSpc>
                <a:spcPct val="100000"/>
              </a:lnSpc>
            </a:pPr>
            <a:r>
              <a:rPr lang="en-US" sz="2000" b="0" dirty="0"/>
              <a:t>Self-Descriptive Messages:  Resource messages should be self descriptive, they should not only contain information on the resource itself, but also include additional actions that a client can perform</a:t>
            </a:r>
          </a:p>
          <a:p>
            <a:pPr lvl="1">
              <a:lnSpc>
                <a:spcPct val="100000"/>
              </a:lnSpc>
            </a:pPr>
            <a:r>
              <a:rPr lang="en-US" sz="2000" b="0" dirty="0"/>
              <a:t>Hypermedia as the engine of Application State (HATEOAS):  The client should have only the initial URI of the application. The client application should dynamically drive all other resources and interactions with the use of hyperlinks</a:t>
            </a:r>
          </a:p>
          <a:p>
            <a:pPr lvl="1">
              <a:lnSpc>
                <a:spcPct val="100000"/>
              </a:lnSpc>
            </a:pPr>
            <a:endParaRPr lang="en-US" sz="2400" b="0" dirty="0"/>
          </a:p>
        </p:txBody>
      </p:sp>
    </p:spTree>
    <p:extLst>
      <p:ext uri="{BB962C8B-B14F-4D97-AF65-F5344CB8AC3E}">
        <p14:creationId xmlns:p14="http://schemas.microsoft.com/office/powerpoint/2010/main" val="2204241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42</a:t>
            </a:fld>
            <a:endParaRPr lang="en-US"/>
          </a:p>
        </p:txBody>
      </p:sp>
      <p:sp>
        <p:nvSpPr>
          <p:cNvPr id="680962" name="Rectangle 2"/>
          <p:cNvSpPr>
            <a:spLocks noGrp="1" noChangeArrowheads="1"/>
          </p:cNvSpPr>
          <p:nvPr>
            <p:ph type="title"/>
          </p:nvPr>
        </p:nvSpPr>
        <p:spPr/>
        <p:txBody>
          <a:bodyPr/>
          <a:lstStyle/>
          <a:p>
            <a:r>
              <a:rPr lang="en-US" dirty="0"/>
              <a:t>Guiding Architecture Principals for REST</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371600"/>
            <a:ext cx="11152909"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800" b="0" dirty="0"/>
              <a:t>Embrace the client/server architecture pattern</a:t>
            </a:r>
          </a:p>
          <a:p>
            <a:pPr lvl="1">
              <a:lnSpc>
                <a:spcPct val="100000"/>
              </a:lnSpc>
            </a:pPr>
            <a:r>
              <a:rPr lang="en-US" sz="2000" b="0" dirty="0"/>
              <a:t>Put smarts in the endpoints – the client and server, and allow them to evolve independently</a:t>
            </a:r>
          </a:p>
          <a:p>
            <a:pPr lvl="1">
              <a:lnSpc>
                <a:spcPct val="100000"/>
              </a:lnSpc>
            </a:pPr>
            <a:r>
              <a:rPr lang="en-US" sz="2000" b="0" dirty="0"/>
              <a:t>Separate the interface from the storage and resource </a:t>
            </a:r>
            <a:r>
              <a:rPr lang="en-US" sz="2000" b="0" dirty="0" err="1"/>
              <a:t>lifecyle</a:t>
            </a:r>
            <a:r>
              <a:rPr lang="en-US" sz="2000" b="0" dirty="0"/>
              <a:t> management concerns.  Are resources stored in a database? A cache? Nowhere, just computational (e.g., my blockchain demo)?</a:t>
            </a:r>
          </a:p>
          <a:p>
            <a:pPr lvl="1">
              <a:lnSpc>
                <a:spcPct val="100000"/>
              </a:lnSpc>
            </a:pPr>
            <a:r>
              <a:rPr lang="en-US" sz="2000" b="0" dirty="0"/>
              <a:t>Evolvability, discovery and versioning of interfaces.  Keep interfaces compatible where it makes sense, make breaking changes on purpose</a:t>
            </a:r>
          </a:p>
          <a:p>
            <a:pPr>
              <a:lnSpc>
                <a:spcPct val="100000"/>
              </a:lnSpc>
            </a:pPr>
            <a:r>
              <a:rPr lang="en-US" sz="2450" b="0" dirty="0"/>
              <a:t>Statelessness</a:t>
            </a:r>
          </a:p>
          <a:p>
            <a:pPr lvl="1">
              <a:lnSpc>
                <a:spcPct val="100000"/>
              </a:lnSpc>
            </a:pPr>
            <a:r>
              <a:rPr lang="en-US" sz="2000" b="0" dirty="0"/>
              <a:t>Statelessness mandates that each request from the client to the server must contain all of the information necessary to understand and complete the request.</a:t>
            </a:r>
          </a:p>
          <a:p>
            <a:pPr lvl="1">
              <a:lnSpc>
                <a:spcPct val="100000"/>
              </a:lnSpc>
            </a:pPr>
            <a:r>
              <a:rPr lang="en-US" sz="2000" b="0" dirty="0"/>
              <a:t>This is a key attribute to scaling REST-based services</a:t>
            </a:r>
          </a:p>
        </p:txBody>
      </p:sp>
    </p:spTree>
    <p:extLst>
      <p:ext uri="{BB962C8B-B14F-4D97-AF65-F5344CB8AC3E}">
        <p14:creationId xmlns:p14="http://schemas.microsoft.com/office/powerpoint/2010/main" val="28456590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43</a:t>
            </a:fld>
            <a:endParaRPr lang="en-US" dirty="0"/>
          </a:p>
        </p:txBody>
      </p:sp>
      <p:sp>
        <p:nvSpPr>
          <p:cNvPr id="680962" name="Rectangle 2"/>
          <p:cNvSpPr>
            <a:spLocks noGrp="1" noChangeArrowheads="1"/>
          </p:cNvSpPr>
          <p:nvPr>
            <p:ph type="title"/>
          </p:nvPr>
        </p:nvSpPr>
        <p:spPr/>
        <p:txBody>
          <a:bodyPr/>
          <a:lstStyle/>
          <a:p>
            <a:r>
              <a:rPr lang="en-US" dirty="0"/>
              <a:t>Guiding Architecture Principals for REST</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371600"/>
            <a:ext cx="11152909"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800" b="0" dirty="0"/>
              <a:t>Cacheable</a:t>
            </a:r>
          </a:p>
          <a:p>
            <a:pPr lvl="1">
              <a:lnSpc>
                <a:spcPct val="100000"/>
              </a:lnSpc>
            </a:pPr>
            <a:r>
              <a:rPr lang="en-US" sz="2000" b="0" dirty="0"/>
              <a:t>The cacheable constraint requires that a response should implicitly or explicitly label itself as cacheable or non-cacheable</a:t>
            </a:r>
          </a:p>
          <a:p>
            <a:pPr lvl="1">
              <a:lnSpc>
                <a:spcPct val="100000"/>
              </a:lnSpc>
            </a:pPr>
            <a:r>
              <a:rPr lang="en-US" sz="2000" b="0" dirty="0"/>
              <a:t>Done via the cache-control header.  This header indicates if the resource is cacheable, and if so for how long, and if the caching can only happen at the client and server itself vs also at intermediaries. </a:t>
            </a:r>
          </a:p>
          <a:p>
            <a:pPr>
              <a:lnSpc>
                <a:spcPct val="100000"/>
              </a:lnSpc>
            </a:pPr>
            <a:r>
              <a:rPr lang="en-US" sz="2900" b="0" dirty="0"/>
              <a:t>Embrace, and don’t work around HTTP</a:t>
            </a:r>
          </a:p>
          <a:p>
            <a:pPr lvl="1">
              <a:lnSpc>
                <a:spcPct val="100000"/>
              </a:lnSpc>
            </a:pPr>
            <a:r>
              <a:rPr lang="en-US" sz="2000" b="0" dirty="0"/>
              <a:t>Use HTTP to the fullest extent possible – headers, response codes, etc.  HTTP works and scales so use it</a:t>
            </a:r>
          </a:p>
          <a:p>
            <a:pPr lvl="1">
              <a:lnSpc>
                <a:spcPct val="100000"/>
              </a:lnSpc>
            </a:pPr>
            <a:r>
              <a:rPr lang="en-US" sz="2000" b="0" dirty="0"/>
              <a:t>API specific control data and detailed error messages can be exchanged as metadata on the API call.  Generally this is done with X- headers or a custom “metadata{}” object in the response</a:t>
            </a:r>
          </a:p>
        </p:txBody>
      </p:sp>
    </p:spTree>
    <p:extLst>
      <p:ext uri="{BB962C8B-B14F-4D97-AF65-F5344CB8AC3E}">
        <p14:creationId xmlns:p14="http://schemas.microsoft.com/office/powerpoint/2010/main" val="19276849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44</a:t>
            </a:fld>
            <a:endParaRPr lang="en-US" dirty="0"/>
          </a:p>
        </p:txBody>
      </p:sp>
      <p:sp>
        <p:nvSpPr>
          <p:cNvPr id="680962" name="Rectangle 2"/>
          <p:cNvSpPr>
            <a:spLocks noGrp="1" noChangeArrowheads="1"/>
          </p:cNvSpPr>
          <p:nvPr>
            <p:ph type="title"/>
          </p:nvPr>
        </p:nvSpPr>
        <p:spPr/>
        <p:txBody>
          <a:bodyPr/>
          <a:lstStyle/>
          <a:p>
            <a:r>
              <a:rPr lang="en-US" dirty="0"/>
              <a:t>REST Architecture Components</a:t>
            </a:r>
            <a:br>
              <a:rPr lang="en-US" dirty="0"/>
            </a:br>
            <a:endParaRPr lang="en-US" dirty="0"/>
          </a:p>
        </p:txBody>
      </p:sp>
      <p:pic>
        <p:nvPicPr>
          <p:cNvPr id="2" name="Graphic 1">
            <a:extLst>
              <a:ext uri="{FF2B5EF4-FFF2-40B4-BE49-F238E27FC236}">
                <a16:creationId xmlns:a16="http://schemas.microsoft.com/office/drawing/2014/main" id="{37A1C876-E09F-D127-657F-A3EFDB40FA5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54291" y="113331"/>
            <a:ext cx="3006436" cy="1492165"/>
          </a:xfrm>
          <a:prstGeom prst="rect">
            <a:avLst/>
          </a:prstGeom>
        </p:spPr>
      </p:pic>
      <p:graphicFrame>
        <p:nvGraphicFramePr>
          <p:cNvPr id="3" name="Table 4">
            <a:extLst>
              <a:ext uri="{FF2B5EF4-FFF2-40B4-BE49-F238E27FC236}">
                <a16:creationId xmlns:a16="http://schemas.microsoft.com/office/drawing/2014/main" id="{02A0653B-8C50-449F-33D8-17EE87DDFC39}"/>
              </a:ext>
            </a:extLst>
          </p:cNvPr>
          <p:cNvGraphicFramePr>
            <a:graphicFrameLocks noGrp="1"/>
          </p:cNvGraphicFramePr>
          <p:nvPr>
            <p:extLst>
              <p:ext uri="{D42A27DB-BD31-4B8C-83A1-F6EECF244321}">
                <p14:modId xmlns:p14="http://schemas.microsoft.com/office/powerpoint/2010/main" val="4085221618"/>
              </p:ext>
            </p:extLst>
          </p:nvPr>
        </p:nvGraphicFramePr>
        <p:xfrm>
          <a:off x="341745" y="1702798"/>
          <a:ext cx="11670146" cy="4749800"/>
        </p:xfrm>
        <a:graphic>
          <a:graphicData uri="http://schemas.openxmlformats.org/drawingml/2006/table">
            <a:tbl>
              <a:tblPr firstRow="1" bandRow="1">
                <a:tableStyleId>{5C22544A-7EE6-4342-B048-85BDC9FD1C3A}</a:tableStyleId>
              </a:tblPr>
              <a:tblGrid>
                <a:gridCol w="2706255">
                  <a:extLst>
                    <a:ext uri="{9D8B030D-6E8A-4147-A177-3AD203B41FA5}">
                      <a16:colId xmlns:a16="http://schemas.microsoft.com/office/drawing/2014/main" val="945993672"/>
                    </a:ext>
                  </a:extLst>
                </a:gridCol>
                <a:gridCol w="8963891">
                  <a:extLst>
                    <a:ext uri="{9D8B030D-6E8A-4147-A177-3AD203B41FA5}">
                      <a16:colId xmlns:a16="http://schemas.microsoft.com/office/drawing/2014/main" val="1161788215"/>
                    </a:ext>
                  </a:extLst>
                </a:gridCol>
              </a:tblGrid>
              <a:tr h="370840">
                <a:tc>
                  <a:txBody>
                    <a:bodyPr/>
                    <a:lstStyle/>
                    <a:p>
                      <a:r>
                        <a:rPr lang="en-US" sz="1800" dirty="0"/>
                        <a:t>Component</a:t>
                      </a:r>
                    </a:p>
                  </a:txBody>
                  <a:tcPr/>
                </a:tc>
                <a:tc>
                  <a:txBody>
                    <a:bodyPr/>
                    <a:lstStyle/>
                    <a:p>
                      <a:r>
                        <a:rPr lang="en-US" sz="1800" dirty="0"/>
                        <a:t>Description</a:t>
                      </a:r>
                    </a:p>
                  </a:txBody>
                  <a:tcPr/>
                </a:tc>
                <a:extLst>
                  <a:ext uri="{0D108BD9-81ED-4DB2-BD59-A6C34878D82A}">
                    <a16:rowId xmlns:a16="http://schemas.microsoft.com/office/drawing/2014/main" val="2849678827"/>
                  </a:ext>
                </a:extLst>
              </a:tr>
              <a:tr h="370840">
                <a:tc>
                  <a:txBody>
                    <a:bodyPr/>
                    <a:lstStyle/>
                    <a:p>
                      <a:r>
                        <a:rPr lang="en-US" sz="1600" dirty="0"/>
                        <a:t>REST Client</a:t>
                      </a:r>
                    </a:p>
                  </a:txBody>
                  <a:tcPr/>
                </a:tc>
                <a:tc>
                  <a:txBody>
                    <a:bodyPr/>
                    <a:lstStyle/>
                    <a:p>
                      <a:r>
                        <a:rPr lang="en-US" sz="1600" dirty="0"/>
                        <a:t>Component that makes API calls and receives responses from the REST Server</a:t>
                      </a:r>
                    </a:p>
                  </a:txBody>
                  <a:tcPr/>
                </a:tc>
                <a:extLst>
                  <a:ext uri="{0D108BD9-81ED-4DB2-BD59-A6C34878D82A}">
                    <a16:rowId xmlns:a16="http://schemas.microsoft.com/office/drawing/2014/main" val="1510032613"/>
                  </a:ext>
                </a:extLst>
              </a:tr>
              <a:tr h="370840">
                <a:tc>
                  <a:txBody>
                    <a:bodyPr/>
                    <a:lstStyle/>
                    <a:p>
                      <a:r>
                        <a:rPr lang="en-US" sz="1600" dirty="0"/>
                        <a:t>Firewall</a:t>
                      </a:r>
                    </a:p>
                  </a:txBody>
                  <a:tcPr/>
                </a:tc>
                <a:tc>
                  <a:txBody>
                    <a:bodyPr/>
                    <a:lstStyle/>
                    <a:p>
                      <a:r>
                        <a:rPr lang="en-US" sz="1600" dirty="0"/>
                        <a:t>Layer 2/3 firewall that deals with IP addressing, IP Routing and Port Filtering</a:t>
                      </a:r>
                    </a:p>
                  </a:txBody>
                  <a:tcPr/>
                </a:tc>
                <a:extLst>
                  <a:ext uri="{0D108BD9-81ED-4DB2-BD59-A6C34878D82A}">
                    <a16:rowId xmlns:a16="http://schemas.microsoft.com/office/drawing/2014/main" val="469489238"/>
                  </a:ext>
                </a:extLst>
              </a:tr>
              <a:tr h="370840">
                <a:tc>
                  <a:txBody>
                    <a:bodyPr/>
                    <a:lstStyle/>
                    <a:p>
                      <a:r>
                        <a:rPr lang="en-US" sz="1600" dirty="0"/>
                        <a:t>WAF</a:t>
                      </a:r>
                    </a:p>
                  </a:txBody>
                  <a:tcPr/>
                </a:tc>
                <a:tc>
                  <a:txBody>
                    <a:bodyPr/>
                    <a:lstStyle/>
                    <a:p>
                      <a:r>
                        <a:rPr lang="en-US" sz="1600" dirty="0"/>
                        <a:t>Layer 7 (</a:t>
                      </a:r>
                      <a:r>
                        <a:rPr lang="en-US" sz="1600" dirty="0" err="1"/>
                        <a:t>e.g</a:t>
                      </a:r>
                      <a:r>
                        <a:rPr lang="en-US" sz="1600" dirty="0"/>
                        <a:t>, HTTP aware) firewall that supports protecting against HTTP attacks – SQL Injection, Bots, </a:t>
                      </a:r>
                      <a:r>
                        <a:rPr lang="en-US" sz="1600" dirty="0" err="1"/>
                        <a:t>etc</a:t>
                      </a:r>
                      <a:endParaRPr lang="en-US" sz="1600" dirty="0"/>
                    </a:p>
                  </a:txBody>
                  <a:tcPr/>
                </a:tc>
                <a:extLst>
                  <a:ext uri="{0D108BD9-81ED-4DB2-BD59-A6C34878D82A}">
                    <a16:rowId xmlns:a16="http://schemas.microsoft.com/office/drawing/2014/main" val="3179939322"/>
                  </a:ext>
                </a:extLst>
              </a:tr>
              <a:tr h="370840">
                <a:tc>
                  <a:txBody>
                    <a:bodyPr/>
                    <a:lstStyle/>
                    <a:p>
                      <a:r>
                        <a:rPr lang="en-US" sz="1600" dirty="0"/>
                        <a:t>L7 Load Balancer</a:t>
                      </a:r>
                    </a:p>
                  </a:txBody>
                  <a:tcPr/>
                </a:tc>
                <a:tc>
                  <a:txBody>
                    <a:bodyPr/>
                    <a:lstStyle/>
                    <a:p>
                      <a:r>
                        <a:rPr lang="en-US" sz="1600" dirty="0"/>
                        <a:t>Load balancer that distributes load and ensures health of downstream components – </a:t>
                      </a:r>
                      <a:r>
                        <a:rPr lang="en-US" sz="1600" dirty="0" err="1"/>
                        <a:t>eg.</a:t>
                      </a:r>
                      <a:r>
                        <a:rPr lang="en-US" sz="1600" dirty="0"/>
                        <a:t>, the API Gateway.  It works at Layer 7 so its optimized for HTTP protocol</a:t>
                      </a:r>
                    </a:p>
                  </a:txBody>
                  <a:tcPr/>
                </a:tc>
                <a:extLst>
                  <a:ext uri="{0D108BD9-81ED-4DB2-BD59-A6C34878D82A}">
                    <a16:rowId xmlns:a16="http://schemas.microsoft.com/office/drawing/2014/main" val="1343376956"/>
                  </a:ext>
                </a:extLst>
              </a:tr>
              <a:tr h="370840">
                <a:tc>
                  <a:txBody>
                    <a:bodyPr/>
                    <a:lstStyle/>
                    <a:p>
                      <a:r>
                        <a:rPr lang="en-US" sz="1600" dirty="0"/>
                        <a:t>Identity Provider (IdP)</a:t>
                      </a:r>
                    </a:p>
                  </a:txBody>
                  <a:tcPr/>
                </a:tc>
                <a:tc>
                  <a:txBody>
                    <a:bodyPr/>
                    <a:lstStyle/>
                    <a:p>
                      <a:r>
                        <a:rPr lang="en-US" sz="1600" dirty="0"/>
                        <a:t>A </a:t>
                      </a:r>
                      <a:r>
                        <a:rPr lang="en-US" sz="1600" dirty="0" err="1"/>
                        <a:t>RESTFul</a:t>
                      </a:r>
                      <a:r>
                        <a:rPr lang="en-US" sz="1600" dirty="0"/>
                        <a:t> security endpoint that handles authentication and authorization requests.  Typically they issue tokens that can be used to assert trust</a:t>
                      </a:r>
                    </a:p>
                  </a:txBody>
                  <a:tcPr/>
                </a:tc>
                <a:extLst>
                  <a:ext uri="{0D108BD9-81ED-4DB2-BD59-A6C34878D82A}">
                    <a16:rowId xmlns:a16="http://schemas.microsoft.com/office/drawing/2014/main" val="1555537560"/>
                  </a:ext>
                </a:extLst>
              </a:tr>
              <a:tr h="370840">
                <a:tc>
                  <a:txBody>
                    <a:bodyPr/>
                    <a:lstStyle/>
                    <a:p>
                      <a:r>
                        <a:rPr lang="en-US" sz="1600" dirty="0"/>
                        <a:t>DNS</a:t>
                      </a:r>
                    </a:p>
                  </a:txBody>
                  <a:tcPr/>
                </a:tc>
                <a:tc>
                  <a:txBody>
                    <a:bodyPr/>
                    <a:lstStyle/>
                    <a:p>
                      <a:r>
                        <a:rPr lang="en-US" sz="1600" dirty="0"/>
                        <a:t>Location services for REST</a:t>
                      </a:r>
                    </a:p>
                  </a:txBody>
                  <a:tcPr/>
                </a:tc>
                <a:extLst>
                  <a:ext uri="{0D108BD9-81ED-4DB2-BD59-A6C34878D82A}">
                    <a16:rowId xmlns:a16="http://schemas.microsoft.com/office/drawing/2014/main" val="1872821984"/>
                  </a:ext>
                </a:extLst>
              </a:tr>
              <a:tr h="370840">
                <a:tc>
                  <a:txBody>
                    <a:bodyPr/>
                    <a:lstStyle/>
                    <a:p>
                      <a:r>
                        <a:rPr lang="en-US" sz="1600" dirty="0"/>
                        <a:t>API Gateway</a:t>
                      </a:r>
                    </a:p>
                  </a:txBody>
                  <a:tcPr/>
                </a:tc>
                <a:tc>
                  <a:txBody>
                    <a:bodyPr/>
                    <a:lstStyle/>
                    <a:p>
                      <a:r>
                        <a:rPr lang="en-US" sz="1600" dirty="0"/>
                        <a:t>An intelligent proxy that can load balance REST services, act as a security enforcement point, apply policies around traffic management and shaping, </a:t>
                      </a:r>
                      <a:r>
                        <a:rPr lang="en-US" sz="1600" dirty="0" err="1"/>
                        <a:t>etc</a:t>
                      </a:r>
                      <a:endParaRPr lang="en-US" sz="1600" dirty="0"/>
                    </a:p>
                  </a:txBody>
                  <a:tcPr/>
                </a:tc>
                <a:extLst>
                  <a:ext uri="{0D108BD9-81ED-4DB2-BD59-A6C34878D82A}">
                    <a16:rowId xmlns:a16="http://schemas.microsoft.com/office/drawing/2014/main" val="592642447"/>
                  </a:ext>
                </a:extLst>
              </a:tr>
              <a:tr h="370840">
                <a:tc>
                  <a:txBody>
                    <a:bodyPr/>
                    <a:lstStyle/>
                    <a:p>
                      <a:r>
                        <a:rPr lang="en-US" sz="1600" dirty="0"/>
                        <a:t>Resource Manager/</a:t>
                      </a:r>
                      <a:br>
                        <a:rPr lang="en-US" sz="1600" dirty="0"/>
                      </a:br>
                      <a:r>
                        <a:rPr lang="en-US" sz="1600" dirty="0"/>
                        <a:t>Control Plane</a:t>
                      </a:r>
                    </a:p>
                  </a:txBody>
                  <a:tcPr/>
                </a:tc>
                <a:tc>
                  <a:txBody>
                    <a:bodyPr/>
                    <a:lstStyle/>
                    <a:p>
                      <a:r>
                        <a:rPr lang="en-US" sz="1600" dirty="0"/>
                        <a:t>An intelligent runtime that supervises running services.  It can react to traffic congestion, errors, </a:t>
                      </a:r>
                      <a:r>
                        <a:rPr lang="en-US" sz="1600" dirty="0" err="1"/>
                        <a:t>etc</a:t>
                      </a:r>
                      <a:r>
                        <a:rPr lang="en-US" sz="1600" dirty="0"/>
                        <a:t> and can scale up/down running instances as needed</a:t>
                      </a:r>
                    </a:p>
                  </a:txBody>
                  <a:tcPr/>
                </a:tc>
                <a:extLst>
                  <a:ext uri="{0D108BD9-81ED-4DB2-BD59-A6C34878D82A}">
                    <a16:rowId xmlns:a16="http://schemas.microsoft.com/office/drawing/2014/main" val="3169525555"/>
                  </a:ext>
                </a:extLst>
              </a:tr>
              <a:tr h="370840">
                <a:tc>
                  <a:txBody>
                    <a:bodyPr/>
                    <a:lstStyle/>
                    <a:p>
                      <a:r>
                        <a:rPr lang="en-US" sz="1600" dirty="0"/>
                        <a:t>REST Server</a:t>
                      </a:r>
                    </a:p>
                  </a:txBody>
                  <a:tcPr/>
                </a:tc>
                <a:tc>
                  <a:txBody>
                    <a:bodyPr/>
                    <a:lstStyle/>
                    <a:p>
                      <a:r>
                        <a:rPr lang="en-US" sz="1600" dirty="0"/>
                        <a:t>Component that receives and processes REST Client calls</a:t>
                      </a:r>
                    </a:p>
                  </a:txBody>
                  <a:tcPr/>
                </a:tc>
                <a:extLst>
                  <a:ext uri="{0D108BD9-81ED-4DB2-BD59-A6C34878D82A}">
                    <a16:rowId xmlns:a16="http://schemas.microsoft.com/office/drawing/2014/main" val="1895551140"/>
                  </a:ext>
                </a:extLst>
              </a:tr>
            </a:tbl>
          </a:graphicData>
        </a:graphic>
      </p:graphicFrame>
    </p:spTree>
    <p:extLst>
      <p:ext uri="{BB962C8B-B14F-4D97-AF65-F5344CB8AC3E}">
        <p14:creationId xmlns:p14="http://schemas.microsoft.com/office/powerpoint/2010/main" val="11871877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45</a:t>
            </a:fld>
            <a:endParaRPr lang="en-US" dirty="0"/>
          </a:p>
        </p:txBody>
      </p:sp>
      <p:sp>
        <p:nvSpPr>
          <p:cNvPr id="680962" name="Rectangle 2"/>
          <p:cNvSpPr>
            <a:spLocks noGrp="1" noChangeArrowheads="1"/>
          </p:cNvSpPr>
          <p:nvPr>
            <p:ph type="title"/>
          </p:nvPr>
        </p:nvSpPr>
        <p:spPr/>
        <p:txBody>
          <a:bodyPr/>
          <a:lstStyle/>
          <a:p>
            <a:r>
              <a:rPr lang="en-US" dirty="0"/>
              <a:t>Reference Architecture for REST</a:t>
            </a:r>
            <a:br>
              <a:rPr lang="en-US" dirty="0"/>
            </a:br>
            <a:endParaRPr lang="en-US" dirty="0"/>
          </a:p>
        </p:txBody>
      </p:sp>
      <p:sp>
        <p:nvSpPr>
          <p:cNvPr id="5" name="Rectangle 4">
            <a:extLst>
              <a:ext uri="{FF2B5EF4-FFF2-40B4-BE49-F238E27FC236}">
                <a16:creationId xmlns:a16="http://schemas.microsoft.com/office/drawing/2014/main" id="{FE0CD971-F5A2-2593-369D-3832EE61A710}"/>
              </a:ext>
            </a:extLst>
          </p:cNvPr>
          <p:cNvSpPr/>
          <p:nvPr/>
        </p:nvSpPr>
        <p:spPr bwMode="auto">
          <a:xfrm>
            <a:off x="344457" y="3189334"/>
            <a:ext cx="1899225" cy="1012371"/>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mn-lt"/>
                <a:ea typeface="ＭＳ Ｐゴシック" charset="0"/>
              </a:rPr>
              <a:t>REST</a:t>
            </a:r>
            <a:br>
              <a:rPr kumimoji="0" lang="en-US" sz="2400" b="0" i="0" u="none" strike="noStrike" cap="none" normalizeH="0" baseline="0" dirty="0">
                <a:ln>
                  <a:noFill/>
                </a:ln>
                <a:solidFill>
                  <a:schemeClr val="bg1"/>
                </a:solidFill>
                <a:effectLst/>
                <a:latin typeface="+mn-lt"/>
                <a:ea typeface="ＭＳ Ｐゴシック" charset="0"/>
              </a:rPr>
            </a:br>
            <a:r>
              <a:rPr kumimoji="0" lang="en-US" sz="2400" b="0" i="0" u="none" strike="noStrike" cap="none" normalizeH="0" baseline="0" dirty="0">
                <a:ln>
                  <a:noFill/>
                </a:ln>
                <a:solidFill>
                  <a:schemeClr val="bg1"/>
                </a:solidFill>
                <a:effectLst/>
                <a:latin typeface="+mn-lt"/>
                <a:ea typeface="ＭＳ Ｐゴシック" charset="0"/>
              </a:rPr>
              <a:t>Client</a:t>
            </a:r>
          </a:p>
        </p:txBody>
      </p:sp>
      <p:sp>
        <p:nvSpPr>
          <p:cNvPr id="7" name="Rectangle 6">
            <a:extLst>
              <a:ext uri="{FF2B5EF4-FFF2-40B4-BE49-F238E27FC236}">
                <a16:creationId xmlns:a16="http://schemas.microsoft.com/office/drawing/2014/main" id="{E4D6D43A-B953-32F8-4EFE-F7D8D7A65C45}"/>
              </a:ext>
            </a:extLst>
          </p:cNvPr>
          <p:cNvSpPr/>
          <p:nvPr/>
        </p:nvSpPr>
        <p:spPr bwMode="auto">
          <a:xfrm rot="16200000">
            <a:off x="1530256" y="3473271"/>
            <a:ext cx="1012372" cy="44449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HTTP </a:t>
            </a:r>
            <a:br>
              <a:rPr kumimoji="0" lang="en-US" sz="1200" i="0" u="none" strike="noStrike" cap="none" normalizeH="0" baseline="0" dirty="0">
                <a:ln>
                  <a:noFill/>
                </a:ln>
                <a:solidFill>
                  <a:schemeClr val="tx1"/>
                </a:solidFill>
                <a:effectLst/>
                <a:latin typeface="+mn-lt"/>
                <a:ea typeface="ＭＳ Ｐゴシック" charset="0"/>
              </a:rPr>
            </a:br>
            <a:r>
              <a:rPr kumimoji="0" lang="en-US" sz="1200" i="0" u="none" strike="noStrike" cap="none" normalizeH="0" baseline="0" dirty="0">
                <a:ln>
                  <a:noFill/>
                </a:ln>
                <a:solidFill>
                  <a:schemeClr val="tx1"/>
                </a:solidFill>
                <a:effectLst/>
                <a:latin typeface="+mn-lt"/>
                <a:ea typeface="ＭＳ Ｐゴシック" charset="0"/>
              </a:rPr>
              <a:t>Interface</a:t>
            </a:r>
          </a:p>
        </p:txBody>
      </p:sp>
      <p:sp>
        <p:nvSpPr>
          <p:cNvPr id="9" name="Rectangle 8">
            <a:extLst>
              <a:ext uri="{FF2B5EF4-FFF2-40B4-BE49-F238E27FC236}">
                <a16:creationId xmlns:a16="http://schemas.microsoft.com/office/drawing/2014/main" id="{9482AA9B-3D6F-B9E7-3876-EFF00317B525}"/>
              </a:ext>
            </a:extLst>
          </p:cNvPr>
          <p:cNvSpPr/>
          <p:nvPr/>
        </p:nvSpPr>
        <p:spPr bwMode="auto">
          <a:xfrm rot="16200000">
            <a:off x="1864350" y="3404330"/>
            <a:ext cx="2528353" cy="504302"/>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FIREWALL</a:t>
            </a:r>
          </a:p>
        </p:txBody>
      </p:sp>
      <p:sp>
        <p:nvSpPr>
          <p:cNvPr id="10" name="Rectangle 9">
            <a:extLst>
              <a:ext uri="{FF2B5EF4-FFF2-40B4-BE49-F238E27FC236}">
                <a16:creationId xmlns:a16="http://schemas.microsoft.com/office/drawing/2014/main" id="{041156D3-2622-09C7-19FA-02111BAB1F44}"/>
              </a:ext>
            </a:extLst>
          </p:cNvPr>
          <p:cNvSpPr/>
          <p:nvPr/>
        </p:nvSpPr>
        <p:spPr bwMode="auto">
          <a:xfrm rot="16200000">
            <a:off x="2914987" y="2941358"/>
            <a:ext cx="2528352" cy="1430248"/>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Web</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err="1">
                <a:ln>
                  <a:noFill/>
                </a:ln>
                <a:solidFill>
                  <a:schemeClr val="bg1">
                    <a:lumMod val="95000"/>
                  </a:schemeClr>
                </a:solidFill>
                <a:effectLst/>
                <a:latin typeface="+mn-lt"/>
                <a:ea typeface="ＭＳ Ｐゴシック" charset="0"/>
              </a:rPr>
              <a:t>Appliction</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FIREWALL</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(WAF)</a:t>
            </a:r>
          </a:p>
        </p:txBody>
      </p:sp>
      <p:sp>
        <p:nvSpPr>
          <p:cNvPr id="11" name="Rectangle 10">
            <a:extLst>
              <a:ext uri="{FF2B5EF4-FFF2-40B4-BE49-F238E27FC236}">
                <a16:creationId xmlns:a16="http://schemas.microsoft.com/office/drawing/2014/main" id="{7436CF15-B320-D397-8A67-C9BBB17626C1}"/>
              </a:ext>
            </a:extLst>
          </p:cNvPr>
          <p:cNvSpPr/>
          <p:nvPr/>
        </p:nvSpPr>
        <p:spPr bwMode="auto">
          <a:xfrm rot="16200000">
            <a:off x="4255244" y="3114712"/>
            <a:ext cx="2528350" cy="1083542"/>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Layer 7</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Load Balancer</a:t>
            </a:r>
          </a:p>
        </p:txBody>
      </p:sp>
      <p:sp>
        <p:nvSpPr>
          <p:cNvPr id="13" name="Rectangle 12">
            <a:extLst>
              <a:ext uri="{FF2B5EF4-FFF2-40B4-BE49-F238E27FC236}">
                <a16:creationId xmlns:a16="http://schemas.microsoft.com/office/drawing/2014/main" id="{DF26D340-53CC-4DF1-8F61-8E4E1590F523}"/>
              </a:ext>
            </a:extLst>
          </p:cNvPr>
          <p:cNvSpPr/>
          <p:nvPr/>
        </p:nvSpPr>
        <p:spPr bwMode="auto">
          <a:xfrm>
            <a:off x="7032572" y="665008"/>
            <a:ext cx="4813064" cy="2727963"/>
          </a:xfrm>
          <a:prstGeom prst="rect">
            <a:avLst/>
          </a:prstGeom>
          <a:solidFill>
            <a:schemeClr val="bg1">
              <a:lumMod val="9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Availability Zone</a:t>
            </a:r>
          </a:p>
        </p:txBody>
      </p:sp>
      <p:sp>
        <p:nvSpPr>
          <p:cNvPr id="15" name="Rectangle 14">
            <a:extLst>
              <a:ext uri="{FF2B5EF4-FFF2-40B4-BE49-F238E27FC236}">
                <a16:creationId xmlns:a16="http://schemas.microsoft.com/office/drawing/2014/main" id="{2468E912-2209-77BC-6A25-95C6D6A8031C}"/>
              </a:ext>
            </a:extLst>
          </p:cNvPr>
          <p:cNvSpPr/>
          <p:nvPr/>
        </p:nvSpPr>
        <p:spPr bwMode="auto">
          <a:xfrm rot="16200000">
            <a:off x="6913867" y="1496728"/>
            <a:ext cx="1595499" cy="897426"/>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API</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Gateway</a:t>
            </a:r>
          </a:p>
        </p:txBody>
      </p:sp>
      <p:sp>
        <p:nvSpPr>
          <p:cNvPr id="16" name="Rectangle 15">
            <a:extLst>
              <a:ext uri="{FF2B5EF4-FFF2-40B4-BE49-F238E27FC236}">
                <a16:creationId xmlns:a16="http://schemas.microsoft.com/office/drawing/2014/main" id="{AF1E6DF8-8EF0-0455-D0B1-D63B86891EA7}"/>
              </a:ext>
            </a:extLst>
          </p:cNvPr>
          <p:cNvSpPr/>
          <p:nvPr/>
        </p:nvSpPr>
        <p:spPr bwMode="auto">
          <a:xfrm>
            <a:off x="2842660" y="1589948"/>
            <a:ext cx="3218530" cy="715124"/>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000" b="0" dirty="0">
                <a:solidFill>
                  <a:schemeClr val="bg1">
                    <a:lumMod val="95000"/>
                  </a:schemeClr>
                </a:solidFill>
                <a:latin typeface="+mn-lt"/>
                <a:ea typeface="ＭＳ Ｐゴシック" charset="0"/>
              </a:rPr>
              <a:t>Security Identity</a:t>
            </a:r>
            <a:br>
              <a:rPr lang="en-US" sz="2000" b="0" dirty="0">
                <a:solidFill>
                  <a:schemeClr val="bg1">
                    <a:lumMod val="95000"/>
                  </a:schemeClr>
                </a:solidFill>
                <a:latin typeface="+mn-lt"/>
                <a:ea typeface="ＭＳ Ｐゴシック" charset="0"/>
              </a:rPr>
            </a:br>
            <a:r>
              <a:rPr lang="en-US" sz="2000" b="0" dirty="0">
                <a:solidFill>
                  <a:schemeClr val="bg1">
                    <a:lumMod val="95000"/>
                  </a:schemeClr>
                </a:solidFill>
                <a:latin typeface="+mn-lt"/>
                <a:ea typeface="ＭＳ Ｐゴシック" charset="0"/>
              </a:rPr>
              <a:t>Provider</a:t>
            </a:r>
            <a:endParaRPr kumimoji="0" lang="en-US" sz="2000" b="0" i="0" u="none" strike="noStrike" cap="none" normalizeH="0" baseline="0" dirty="0">
              <a:ln>
                <a:noFill/>
              </a:ln>
              <a:solidFill>
                <a:schemeClr val="bg1">
                  <a:lumMod val="95000"/>
                </a:schemeClr>
              </a:solidFill>
              <a:effectLst/>
              <a:latin typeface="+mn-lt"/>
              <a:ea typeface="ＭＳ Ｐゴシック" charset="0"/>
            </a:endParaRPr>
          </a:p>
        </p:txBody>
      </p:sp>
      <p:sp>
        <p:nvSpPr>
          <p:cNvPr id="18" name="Rectangle 17">
            <a:extLst>
              <a:ext uri="{FF2B5EF4-FFF2-40B4-BE49-F238E27FC236}">
                <a16:creationId xmlns:a16="http://schemas.microsoft.com/office/drawing/2014/main" id="{C98770FD-82DA-62D2-CF4B-03F9674A9D38}"/>
              </a:ext>
            </a:extLst>
          </p:cNvPr>
          <p:cNvSpPr/>
          <p:nvPr/>
        </p:nvSpPr>
        <p:spPr bwMode="auto">
          <a:xfrm>
            <a:off x="8390660" y="1147691"/>
            <a:ext cx="3156421" cy="15955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Resource Manager</a:t>
            </a:r>
          </a:p>
        </p:txBody>
      </p:sp>
      <p:sp>
        <p:nvSpPr>
          <p:cNvPr id="21" name="Rectangle 20">
            <a:extLst>
              <a:ext uri="{FF2B5EF4-FFF2-40B4-BE49-F238E27FC236}">
                <a16:creationId xmlns:a16="http://schemas.microsoft.com/office/drawing/2014/main" id="{F72DA55A-EA25-5033-04F9-EA3001BADBC8}"/>
              </a:ext>
            </a:extLst>
          </p:cNvPr>
          <p:cNvSpPr/>
          <p:nvPr/>
        </p:nvSpPr>
        <p:spPr bwMode="auto">
          <a:xfrm>
            <a:off x="8546181" y="1587878"/>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2" name="Rectangle 21">
            <a:extLst>
              <a:ext uri="{FF2B5EF4-FFF2-40B4-BE49-F238E27FC236}">
                <a16:creationId xmlns:a16="http://schemas.microsoft.com/office/drawing/2014/main" id="{B9831BD5-41BF-BF9C-0155-E7A57AC0E676}"/>
              </a:ext>
            </a:extLst>
          </p:cNvPr>
          <p:cNvSpPr/>
          <p:nvPr/>
        </p:nvSpPr>
        <p:spPr bwMode="auto">
          <a:xfrm>
            <a:off x="8698581" y="1740278"/>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3" name="Rectangle 22">
            <a:extLst>
              <a:ext uri="{FF2B5EF4-FFF2-40B4-BE49-F238E27FC236}">
                <a16:creationId xmlns:a16="http://schemas.microsoft.com/office/drawing/2014/main" id="{BA018A70-8D73-7788-4708-E2B78F87B488}"/>
              </a:ext>
            </a:extLst>
          </p:cNvPr>
          <p:cNvSpPr/>
          <p:nvPr/>
        </p:nvSpPr>
        <p:spPr bwMode="auto">
          <a:xfrm>
            <a:off x="8850981" y="1892678"/>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4" name="Rectangle 23">
            <a:extLst>
              <a:ext uri="{FF2B5EF4-FFF2-40B4-BE49-F238E27FC236}">
                <a16:creationId xmlns:a16="http://schemas.microsoft.com/office/drawing/2014/main" id="{5379EA4C-095B-1318-0A9C-87C68D5DF645}"/>
              </a:ext>
            </a:extLst>
          </p:cNvPr>
          <p:cNvSpPr/>
          <p:nvPr/>
        </p:nvSpPr>
        <p:spPr bwMode="auto">
          <a:xfrm>
            <a:off x="10028628" y="1601734"/>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5" name="Rectangle 24">
            <a:extLst>
              <a:ext uri="{FF2B5EF4-FFF2-40B4-BE49-F238E27FC236}">
                <a16:creationId xmlns:a16="http://schemas.microsoft.com/office/drawing/2014/main" id="{1F339CA6-1603-D898-D8DB-03EDFE140232}"/>
              </a:ext>
            </a:extLst>
          </p:cNvPr>
          <p:cNvSpPr/>
          <p:nvPr/>
        </p:nvSpPr>
        <p:spPr bwMode="auto">
          <a:xfrm>
            <a:off x="10181028" y="1754134"/>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6" name="Rectangle 25">
            <a:extLst>
              <a:ext uri="{FF2B5EF4-FFF2-40B4-BE49-F238E27FC236}">
                <a16:creationId xmlns:a16="http://schemas.microsoft.com/office/drawing/2014/main" id="{9495A68B-0D74-022F-08EA-EE7BBB07904F}"/>
              </a:ext>
            </a:extLst>
          </p:cNvPr>
          <p:cNvSpPr/>
          <p:nvPr/>
        </p:nvSpPr>
        <p:spPr bwMode="auto">
          <a:xfrm>
            <a:off x="10333428" y="1906534"/>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7" name="Rectangle 26">
            <a:extLst>
              <a:ext uri="{FF2B5EF4-FFF2-40B4-BE49-F238E27FC236}">
                <a16:creationId xmlns:a16="http://schemas.microsoft.com/office/drawing/2014/main" id="{AB02C68C-C1E6-2948-43F7-5657F68D3C2B}"/>
              </a:ext>
            </a:extLst>
          </p:cNvPr>
          <p:cNvSpPr/>
          <p:nvPr/>
        </p:nvSpPr>
        <p:spPr bwMode="auto">
          <a:xfrm>
            <a:off x="8377142" y="2782043"/>
            <a:ext cx="3205258" cy="401335"/>
          </a:xfrm>
          <a:prstGeom prst="rect">
            <a:avLst/>
          </a:prstGeom>
          <a:solidFill>
            <a:schemeClr val="accent5">
              <a:lumMod val="20000"/>
              <a:lumOff val="80000"/>
            </a:schemeClr>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effectLst/>
                <a:latin typeface="+mn-lt"/>
                <a:ea typeface="ＭＳ Ｐゴシック" charset="0"/>
              </a:rPr>
              <a:t>Control Plane</a:t>
            </a:r>
          </a:p>
        </p:txBody>
      </p:sp>
      <p:sp>
        <p:nvSpPr>
          <p:cNvPr id="28" name="Rectangle 27">
            <a:extLst>
              <a:ext uri="{FF2B5EF4-FFF2-40B4-BE49-F238E27FC236}">
                <a16:creationId xmlns:a16="http://schemas.microsoft.com/office/drawing/2014/main" id="{C2BB62E7-A675-CDB4-9CBF-7E549E3B9AC2}"/>
              </a:ext>
            </a:extLst>
          </p:cNvPr>
          <p:cNvSpPr/>
          <p:nvPr/>
        </p:nvSpPr>
        <p:spPr bwMode="auto">
          <a:xfrm>
            <a:off x="7032572" y="3581927"/>
            <a:ext cx="4813064" cy="2727963"/>
          </a:xfrm>
          <a:prstGeom prst="rect">
            <a:avLst/>
          </a:prstGeom>
          <a:solidFill>
            <a:schemeClr val="bg1">
              <a:lumMod val="9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Availability Zone</a:t>
            </a:r>
          </a:p>
        </p:txBody>
      </p:sp>
      <p:sp>
        <p:nvSpPr>
          <p:cNvPr id="29" name="Rectangle 28">
            <a:extLst>
              <a:ext uri="{FF2B5EF4-FFF2-40B4-BE49-F238E27FC236}">
                <a16:creationId xmlns:a16="http://schemas.microsoft.com/office/drawing/2014/main" id="{6A29E447-BEB7-E139-7573-FE3B210FB234}"/>
              </a:ext>
            </a:extLst>
          </p:cNvPr>
          <p:cNvSpPr/>
          <p:nvPr/>
        </p:nvSpPr>
        <p:spPr bwMode="auto">
          <a:xfrm rot="16200000">
            <a:off x="6913867" y="4413647"/>
            <a:ext cx="1595499" cy="897426"/>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API</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Gateway</a:t>
            </a:r>
          </a:p>
        </p:txBody>
      </p:sp>
      <p:sp>
        <p:nvSpPr>
          <p:cNvPr id="30" name="Rectangle 29">
            <a:extLst>
              <a:ext uri="{FF2B5EF4-FFF2-40B4-BE49-F238E27FC236}">
                <a16:creationId xmlns:a16="http://schemas.microsoft.com/office/drawing/2014/main" id="{739ECD79-4D9B-2AA4-7EF3-13A457518687}"/>
              </a:ext>
            </a:extLst>
          </p:cNvPr>
          <p:cNvSpPr/>
          <p:nvPr/>
        </p:nvSpPr>
        <p:spPr bwMode="auto">
          <a:xfrm>
            <a:off x="8390660" y="4064610"/>
            <a:ext cx="3156421" cy="15955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Resource Manager</a:t>
            </a:r>
          </a:p>
        </p:txBody>
      </p:sp>
      <p:sp>
        <p:nvSpPr>
          <p:cNvPr id="31" name="Rectangle 30">
            <a:extLst>
              <a:ext uri="{FF2B5EF4-FFF2-40B4-BE49-F238E27FC236}">
                <a16:creationId xmlns:a16="http://schemas.microsoft.com/office/drawing/2014/main" id="{03388935-C9B8-C77D-6362-5183302F7FAE}"/>
              </a:ext>
            </a:extLst>
          </p:cNvPr>
          <p:cNvSpPr/>
          <p:nvPr/>
        </p:nvSpPr>
        <p:spPr bwMode="auto">
          <a:xfrm>
            <a:off x="8546181" y="4504797"/>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2" name="Rectangle 31">
            <a:extLst>
              <a:ext uri="{FF2B5EF4-FFF2-40B4-BE49-F238E27FC236}">
                <a16:creationId xmlns:a16="http://schemas.microsoft.com/office/drawing/2014/main" id="{FE54DA62-BFE5-0218-84D0-33D28D023F25}"/>
              </a:ext>
            </a:extLst>
          </p:cNvPr>
          <p:cNvSpPr/>
          <p:nvPr/>
        </p:nvSpPr>
        <p:spPr bwMode="auto">
          <a:xfrm>
            <a:off x="8698581" y="4657197"/>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3" name="Rectangle 32">
            <a:extLst>
              <a:ext uri="{FF2B5EF4-FFF2-40B4-BE49-F238E27FC236}">
                <a16:creationId xmlns:a16="http://schemas.microsoft.com/office/drawing/2014/main" id="{178F5CB1-2875-0DE4-0C38-783528C0AC6E}"/>
              </a:ext>
            </a:extLst>
          </p:cNvPr>
          <p:cNvSpPr/>
          <p:nvPr/>
        </p:nvSpPr>
        <p:spPr bwMode="auto">
          <a:xfrm>
            <a:off x="8850981" y="4809597"/>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4" name="Rectangle 33">
            <a:extLst>
              <a:ext uri="{FF2B5EF4-FFF2-40B4-BE49-F238E27FC236}">
                <a16:creationId xmlns:a16="http://schemas.microsoft.com/office/drawing/2014/main" id="{153C3357-4748-45BF-603F-E265DA9C92DB}"/>
              </a:ext>
            </a:extLst>
          </p:cNvPr>
          <p:cNvSpPr/>
          <p:nvPr/>
        </p:nvSpPr>
        <p:spPr bwMode="auto">
          <a:xfrm>
            <a:off x="10028628" y="4518653"/>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5" name="Rectangle 34">
            <a:extLst>
              <a:ext uri="{FF2B5EF4-FFF2-40B4-BE49-F238E27FC236}">
                <a16:creationId xmlns:a16="http://schemas.microsoft.com/office/drawing/2014/main" id="{FDDA6F4B-BE99-9623-53B8-6C07FA0F4EC4}"/>
              </a:ext>
            </a:extLst>
          </p:cNvPr>
          <p:cNvSpPr/>
          <p:nvPr/>
        </p:nvSpPr>
        <p:spPr bwMode="auto">
          <a:xfrm>
            <a:off x="10181028" y="4671053"/>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6" name="Rectangle 35">
            <a:extLst>
              <a:ext uri="{FF2B5EF4-FFF2-40B4-BE49-F238E27FC236}">
                <a16:creationId xmlns:a16="http://schemas.microsoft.com/office/drawing/2014/main" id="{6278BD87-6628-1611-9980-8B7DA19BBFCA}"/>
              </a:ext>
            </a:extLst>
          </p:cNvPr>
          <p:cNvSpPr/>
          <p:nvPr/>
        </p:nvSpPr>
        <p:spPr bwMode="auto">
          <a:xfrm>
            <a:off x="10333428" y="4823453"/>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7" name="Rectangle 36">
            <a:extLst>
              <a:ext uri="{FF2B5EF4-FFF2-40B4-BE49-F238E27FC236}">
                <a16:creationId xmlns:a16="http://schemas.microsoft.com/office/drawing/2014/main" id="{8166DB03-D543-70D8-E52D-117F0A2F266B}"/>
              </a:ext>
            </a:extLst>
          </p:cNvPr>
          <p:cNvSpPr/>
          <p:nvPr/>
        </p:nvSpPr>
        <p:spPr bwMode="auto">
          <a:xfrm>
            <a:off x="8377142" y="5698962"/>
            <a:ext cx="3205258" cy="401335"/>
          </a:xfrm>
          <a:prstGeom prst="rect">
            <a:avLst/>
          </a:prstGeom>
          <a:solidFill>
            <a:schemeClr val="accent5">
              <a:lumMod val="20000"/>
              <a:lumOff val="80000"/>
            </a:schemeClr>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effectLst/>
                <a:latin typeface="+mn-lt"/>
                <a:ea typeface="ＭＳ Ｐゴシック" charset="0"/>
              </a:rPr>
              <a:t>Control Plane</a:t>
            </a:r>
          </a:p>
        </p:txBody>
      </p:sp>
      <p:cxnSp>
        <p:nvCxnSpPr>
          <p:cNvPr id="3" name="Straight Connector 2">
            <a:extLst>
              <a:ext uri="{FF2B5EF4-FFF2-40B4-BE49-F238E27FC236}">
                <a16:creationId xmlns:a16="http://schemas.microsoft.com/office/drawing/2014/main" id="{7C627B98-5D6E-463D-9028-1C5310C141F5}"/>
              </a:ext>
            </a:extLst>
          </p:cNvPr>
          <p:cNvCxnSpPr>
            <a:stCxn id="7" idx="2"/>
            <a:endCxn id="9" idx="0"/>
          </p:cNvCxnSpPr>
          <p:nvPr/>
        </p:nvCxnSpPr>
        <p:spPr>
          <a:xfrm flipV="1">
            <a:off x="2258690" y="3656481"/>
            <a:ext cx="617686" cy="3903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199D784-B7A5-03B5-0E52-DCC21A22186F}"/>
              </a:ext>
            </a:extLst>
          </p:cNvPr>
          <p:cNvCxnSpPr>
            <a:cxnSpLocks/>
            <a:endCxn id="16" idx="1"/>
          </p:cNvCxnSpPr>
          <p:nvPr/>
        </p:nvCxnSpPr>
        <p:spPr>
          <a:xfrm flipV="1">
            <a:off x="1531683" y="1947510"/>
            <a:ext cx="1310977" cy="123586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D2B96D3-8ABF-788D-649C-A67F3E2DEBFA}"/>
              </a:ext>
            </a:extLst>
          </p:cNvPr>
          <p:cNvCxnSpPr>
            <a:cxnSpLocks/>
            <a:endCxn id="13" idx="1"/>
          </p:cNvCxnSpPr>
          <p:nvPr/>
        </p:nvCxnSpPr>
        <p:spPr>
          <a:xfrm flipV="1">
            <a:off x="6096000" y="2028990"/>
            <a:ext cx="936572" cy="141024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1A177AF-546A-0534-9937-A10A44868160}"/>
              </a:ext>
            </a:extLst>
          </p:cNvPr>
          <p:cNvCxnSpPr>
            <a:cxnSpLocks/>
            <a:endCxn id="28" idx="1"/>
          </p:cNvCxnSpPr>
          <p:nvPr/>
        </p:nvCxnSpPr>
        <p:spPr>
          <a:xfrm>
            <a:off x="6061190" y="3488178"/>
            <a:ext cx="971382" cy="145773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6D33F61-A046-B9B7-A444-60DB25A5AD38}"/>
              </a:ext>
            </a:extLst>
          </p:cNvPr>
          <p:cNvCxnSpPr>
            <a:cxnSpLocks/>
            <a:stCxn id="16" idx="3"/>
            <a:endCxn id="15" idx="0"/>
          </p:cNvCxnSpPr>
          <p:nvPr/>
        </p:nvCxnSpPr>
        <p:spPr>
          <a:xfrm flipV="1">
            <a:off x="6061190" y="1945441"/>
            <a:ext cx="1201714" cy="206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73F5999-47AA-1869-1719-388692E3FF83}"/>
              </a:ext>
            </a:extLst>
          </p:cNvPr>
          <p:cNvCxnSpPr>
            <a:cxnSpLocks/>
            <a:stCxn id="16" idx="3"/>
          </p:cNvCxnSpPr>
          <p:nvPr/>
        </p:nvCxnSpPr>
        <p:spPr>
          <a:xfrm>
            <a:off x="6061190" y="1947510"/>
            <a:ext cx="1201713" cy="285597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877CC6B-C303-6843-12C0-D578F2853632}"/>
              </a:ext>
            </a:extLst>
          </p:cNvPr>
          <p:cNvCxnSpPr>
            <a:cxnSpLocks/>
            <a:stCxn id="15" idx="2"/>
            <a:endCxn id="18" idx="1"/>
          </p:cNvCxnSpPr>
          <p:nvPr/>
        </p:nvCxnSpPr>
        <p:spPr>
          <a:xfrm>
            <a:off x="8160330" y="1945441"/>
            <a:ext cx="23033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60092EC-46F1-FFDD-BA7C-7648A78C9283}"/>
              </a:ext>
            </a:extLst>
          </p:cNvPr>
          <p:cNvCxnSpPr>
            <a:cxnSpLocks/>
          </p:cNvCxnSpPr>
          <p:nvPr/>
        </p:nvCxnSpPr>
        <p:spPr>
          <a:xfrm>
            <a:off x="8188034" y="4896035"/>
            <a:ext cx="23033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E7D9C1A9-4C86-5081-06E6-ED900C4F1430}"/>
              </a:ext>
            </a:extLst>
          </p:cNvPr>
          <p:cNvSpPr/>
          <p:nvPr/>
        </p:nvSpPr>
        <p:spPr bwMode="auto">
          <a:xfrm>
            <a:off x="2876374" y="5046928"/>
            <a:ext cx="3184815" cy="578628"/>
          </a:xfrm>
          <a:prstGeom prst="rect">
            <a:avLst/>
          </a:prstGeom>
          <a:solidFill>
            <a:srgbClr val="7030A0"/>
          </a:solidFill>
          <a:ln w="9525" cap="flat" cmpd="sng" algn="ctr">
            <a:solidFill>
              <a:srgbClr val="7030A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DNS (Lookup)</a:t>
            </a:r>
          </a:p>
        </p:txBody>
      </p:sp>
      <p:cxnSp>
        <p:nvCxnSpPr>
          <p:cNvPr id="63" name="Straight Connector 62">
            <a:extLst>
              <a:ext uri="{FF2B5EF4-FFF2-40B4-BE49-F238E27FC236}">
                <a16:creationId xmlns:a16="http://schemas.microsoft.com/office/drawing/2014/main" id="{208CFDC2-6CEC-5D72-2165-0B3DAC607E34}"/>
              </a:ext>
            </a:extLst>
          </p:cNvPr>
          <p:cNvCxnSpPr>
            <a:cxnSpLocks/>
            <a:stCxn id="5" idx="2"/>
            <a:endCxn id="62" idx="1"/>
          </p:cNvCxnSpPr>
          <p:nvPr/>
        </p:nvCxnSpPr>
        <p:spPr>
          <a:xfrm>
            <a:off x="1294070" y="4201705"/>
            <a:ext cx="1582304" cy="113453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58253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46</a:t>
            </a:fld>
            <a:endParaRPr lang="en-US" dirty="0"/>
          </a:p>
        </p:txBody>
      </p:sp>
      <p:sp>
        <p:nvSpPr>
          <p:cNvPr id="680962" name="Rectangle 2"/>
          <p:cNvSpPr>
            <a:spLocks noGrp="1" noChangeArrowheads="1"/>
          </p:cNvSpPr>
          <p:nvPr>
            <p:ph type="title"/>
          </p:nvPr>
        </p:nvSpPr>
        <p:spPr/>
        <p:txBody>
          <a:bodyPr/>
          <a:lstStyle/>
          <a:p>
            <a:r>
              <a:rPr lang="en-US" dirty="0"/>
              <a:t>Current State of REST</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371600"/>
            <a:ext cx="11152909"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800" b="0" dirty="0"/>
              <a:t>The RESTful architecture for APIs is considered best practice currently</a:t>
            </a:r>
          </a:p>
          <a:p>
            <a:pPr>
              <a:lnSpc>
                <a:spcPct val="100000"/>
              </a:lnSpc>
            </a:pPr>
            <a:r>
              <a:rPr lang="en-US" sz="2800" b="0" dirty="0"/>
              <a:t>However, there are some things that REST does not do well, so some options exist</a:t>
            </a:r>
          </a:p>
          <a:p>
            <a:pPr lvl="1">
              <a:lnSpc>
                <a:spcPct val="100000"/>
              </a:lnSpc>
            </a:pPr>
            <a:r>
              <a:rPr lang="en-US" sz="2000" b="0" dirty="0"/>
              <a:t>Type safety for data structures</a:t>
            </a:r>
          </a:p>
          <a:p>
            <a:pPr lvl="1">
              <a:lnSpc>
                <a:spcPct val="100000"/>
              </a:lnSpc>
            </a:pPr>
            <a:r>
              <a:rPr lang="en-US" sz="2000" b="0" dirty="0"/>
              <a:t>Data structure discovery</a:t>
            </a:r>
          </a:p>
          <a:p>
            <a:pPr lvl="1">
              <a:lnSpc>
                <a:spcPct val="100000"/>
              </a:lnSpc>
            </a:pPr>
            <a:r>
              <a:rPr lang="en-US" sz="2000" b="0" dirty="0"/>
              <a:t>Sometimes request/reply semantics do not fit our needs</a:t>
            </a:r>
          </a:p>
          <a:p>
            <a:pPr lvl="1">
              <a:lnSpc>
                <a:spcPct val="100000"/>
              </a:lnSpc>
            </a:pPr>
            <a:r>
              <a:rPr lang="en-US" sz="2000" b="0" dirty="0"/>
              <a:t>Support for streaming</a:t>
            </a:r>
          </a:p>
          <a:p>
            <a:pPr lvl="1">
              <a:lnSpc>
                <a:spcPct val="100000"/>
              </a:lnSpc>
            </a:pPr>
            <a:r>
              <a:rPr lang="en-US" sz="2000" b="0" dirty="0"/>
              <a:t>Conventions for handling things like paging, filtering, </a:t>
            </a:r>
            <a:r>
              <a:rPr lang="en-US" sz="2000" b="0" dirty="0" err="1"/>
              <a:t>etc</a:t>
            </a:r>
            <a:endParaRPr lang="en-US" sz="2000" b="0" dirty="0"/>
          </a:p>
        </p:txBody>
      </p:sp>
    </p:spTree>
    <p:extLst>
      <p:ext uri="{BB962C8B-B14F-4D97-AF65-F5344CB8AC3E}">
        <p14:creationId xmlns:p14="http://schemas.microsoft.com/office/powerpoint/2010/main" val="39521958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47</a:t>
            </a:fld>
            <a:endParaRPr lang="en-US" dirty="0"/>
          </a:p>
        </p:txBody>
      </p:sp>
      <p:sp>
        <p:nvSpPr>
          <p:cNvPr id="680962" name="Rectangle 2"/>
          <p:cNvSpPr>
            <a:spLocks noGrp="1" noChangeArrowheads="1"/>
          </p:cNvSpPr>
          <p:nvPr>
            <p:ph type="title"/>
          </p:nvPr>
        </p:nvSpPr>
        <p:spPr/>
        <p:txBody>
          <a:bodyPr/>
          <a:lstStyle/>
          <a:p>
            <a:r>
              <a:rPr lang="en-US" dirty="0"/>
              <a:t>Current State of REST – Some challenges</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427183" y="3629126"/>
            <a:ext cx="1091045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How do I know that these attributes are returned from the API?  For the most part, this is handled via documentation in REST</a:t>
            </a:r>
          </a:p>
          <a:p>
            <a:pPr>
              <a:lnSpc>
                <a:spcPct val="100000"/>
              </a:lnSpc>
            </a:pPr>
            <a:r>
              <a:rPr lang="en-US" sz="2400" b="0" dirty="0"/>
              <a:t>How do I know which fields are strings, </a:t>
            </a:r>
            <a:r>
              <a:rPr lang="en-US" sz="2400" b="0" dirty="0" err="1"/>
              <a:t>booleans</a:t>
            </a:r>
            <a:r>
              <a:rPr lang="en-US" sz="2400" b="0" dirty="0"/>
              <a:t>, numbers, </a:t>
            </a:r>
            <a:r>
              <a:rPr lang="en-US" sz="2400" b="0" dirty="0" err="1"/>
              <a:t>etc</a:t>
            </a:r>
            <a:r>
              <a:rPr lang="en-US" sz="2400" b="0" dirty="0"/>
              <a:t>? For the most part this is handled via documentation in REST</a:t>
            </a:r>
            <a:endParaRPr lang="en-US" sz="1800" b="0" dirty="0"/>
          </a:p>
        </p:txBody>
      </p:sp>
      <p:sp>
        <p:nvSpPr>
          <p:cNvPr id="2" name="Rectangle 1">
            <a:extLst>
              <a:ext uri="{FF2B5EF4-FFF2-40B4-BE49-F238E27FC236}">
                <a16:creationId xmlns:a16="http://schemas.microsoft.com/office/drawing/2014/main" id="{2A89DA2B-E5E8-CBB4-BEAC-318DB467994E}"/>
              </a:ext>
            </a:extLst>
          </p:cNvPr>
          <p:cNvSpPr/>
          <p:nvPr/>
        </p:nvSpPr>
        <p:spPr>
          <a:xfrm>
            <a:off x="427182" y="1086051"/>
            <a:ext cx="11337636" cy="2342949"/>
          </a:xfrm>
          <a:prstGeom prst="rect">
            <a:avLst/>
          </a:prstGeom>
        </p:spPr>
        <p:txBody>
          <a:bodyPr wrap="square">
            <a:spAutoFit/>
          </a:bodyPr>
          <a:lstStyle/>
          <a:p>
            <a:pPr>
              <a:tabLst>
                <a:tab pos="163513" algn="l"/>
                <a:tab pos="449263" algn="l"/>
                <a:tab pos="736600" algn="l"/>
                <a:tab pos="968375" algn="l"/>
              </a:tabLst>
            </a:pPr>
            <a:r>
              <a:rPr lang="en-US"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err="1">
                <a:solidFill>
                  <a:srgbClr val="000000"/>
                </a:solidFill>
                <a:latin typeface="Courier New" panose="02070309020205020404" pitchFamily="49" charset="0"/>
              </a:rPr>
              <a:t>blockHash</a:t>
            </a:r>
            <a:r>
              <a:rPr lang="en-US" b="0" dirty="0">
                <a:solidFill>
                  <a:srgbClr val="444444"/>
                </a:solidFill>
                <a:latin typeface="Courier New" panose="02070309020205020404" pitchFamily="49" charset="0"/>
              </a:rPr>
              <a:t>": </a:t>
            </a:r>
            <a:r>
              <a:rPr lang="en-US" b="0" dirty="0">
                <a:solidFill>
                  <a:srgbClr val="0B7500"/>
                </a:solidFill>
                <a:latin typeface="Courier New" panose="02070309020205020404" pitchFamily="49" charset="0"/>
              </a:rPr>
              <a:t>"000bac8172d58c3c0c2a25e1deafadd6a225e2ebdd75b412ae3e8de39b3234a6"</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blockId</a:t>
            </a:r>
            <a:r>
              <a:rPr lang="en-US" b="0" dirty="0">
                <a:solidFill>
                  <a:srgbClr val="444444"/>
                </a:solidFill>
                <a:latin typeface="Courier New" panose="02070309020205020404" pitchFamily="49" charset="0"/>
              </a:rPr>
              <a:t>": </a:t>
            </a:r>
            <a:r>
              <a:rPr lang="en-US" b="0" dirty="0">
                <a:solidFill>
                  <a:srgbClr val="0B7500"/>
                </a:solidFill>
                <a:latin typeface="Courier New" panose="02070309020205020404" pitchFamily="49" charset="0"/>
              </a:rPr>
              <a:t>"18f3a534-3f69-469d-bc22-981a01d12ac2"</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executionTimeMs</a:t>
            </a:r>
            <a:r>
              <a:rPr lang="en-US" b="0" dirty="0">
                <a:solidFill>
                  <a:srgbClr val="444444"/>
                </a:solidFill>
                <a:latin typeface="Courier New" panose="02070309020205020404" pitchFamily="49" charset="0"/>
              </a:rPr>
              <a:t>": </a:t>
            </a:r>
            <a:r>
              <a:rPr lang="en-US" dirty="0">
                <a:solidFill>
                  <a:srgbClr val="1A01CC"/>
                </a:solidFill>
                <a:latin typeface="Courier New" panose="02070309020205020404" pitchFamily="49" charset="0"/>
              </a:rPr>
              <a:t>6</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found</a:t>
            </a:r>
            <a:r>
              <a:rPr lang="en-US" b="0" dirty="0">
                <a:solidFill>
                  <a:srgbClr val="444444"/>
                </a:solidFill>
                <a:latin typeface="Courier New" panose="02070309020205020404" pitchFamily="49" charset="0"/>
              </a:rPr>
              <a:t>": </a:t>
            </a:r>
            <a:r>
              <a:rPr lang="en-US" dirty="0">
                <a:solidFill>
                  <a:srgbClr val="1A01CC"/>
                </a:solidFill>
                <a:latin typeface="Courier New" panose="02070309020205020404" pitchFamily="49" charset="0"/>
              </a:rPr>
              <a:t>true</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nonce</a:t>
            </a:r>
            <a:r>
              <a:rPr lang="en-US" b="0" dirty="0">
                <a:solidFill>
                  <a:srgbClr val="444444"/>
                </a:solidFill>
                <a:latin typeface="Courier New" panose="02070309020205020404" pitchFamily="49" charset="0"/>
              </a:rPr>
              <a:t>": </a:t>
            </a:r>
            <a:r>
              <a:rPr lang="en-US" dirty="0">
                <a:solidFill>
                  <a:srgbClr val="1A01CC"/>
                </a:solidFill>
                <a:latin typeface="Courier New" panose="02070309020205020404" pitchFamily="49" charset="0"/>
              </a:rPr>
              <a:t>6922</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parentHash</a:t>
            </a:r>
            <a:r>
              <a:rPr lang="en-US" b="0" dirty="0">
                <a:solidFill>
                  <a:srgbClr val="444444"/>
                </a:solidFill>
                <a:latin typeface="Courier New" panose="02070309020205020404" pitchFamily="49" charset="0"/>
              </a:rPr>
              <a:t>": </a:t>
            </a:r>
            <a:r>
              <a:rPr lang="en-US" b="0" dirty="0">
                <a:solidFill>
                  <a:srgbClr val="0B7500"/>
                </a:solidFill>
                <a:latin typeface="Courier New" panose="02070309020205020404" pitchFamily="49" charset="0"/>
              </a:rPr>
              <a:t>"00000000000000000000000000000000"</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query</a:t>
            </a:r>
            <a:r>
              <a:rPr lang="en-US" b="0" dirty="0">
                <a:solidFill>
                  <a:srgbClr val="444444"/>
                </a:solidFill>
                <a:latin typeface="Courier New" panose="02070309020205020404" pitchFamily="49" charset="0"/>
              </a:rPr>
              <a:t>": </a:t>
            </a:r>
            <a:r>
              <a:rPr lang="en-US" b="0" dirty="0">
                <a:solidFill>
                  <a:srgbClr val="0B7500"/>
                </a:solidFill>
                <a:latin typeface="Courier New" panose="02070309020205020404" pitchFamily="49" charset="0"/>
              </a:rPr>
              <a:t>"hello-there”</a:t>
            </a:r>
          </a:p>
          <a:p>
            <a:pPr>
              <a:tabLst>
                <a:tab pos="163513" algn="l"/>
                <a:tab pos="449263" algn="l"/>
                <a:tab pos="736600" algn="l"/>
                <a:tab pos="968375" algn="l"/>
              </a:tabLst>
            </a:pPr>
            <a:r>
              <a:rPr lang="en-US" dirty="0">
                <a:solidFill>
                  <a:srgbClr val="444444"/>
                </a:solidFill>
                <a:latin typeface="Courier New" panose="02070309020205020404" pitchFamily="49" charset="0"/>
              </a:rPr>
              <a:t>}</a:t>
            </a:r>
            <a:endParaRPr lang="en-US" dirty="0"/>
          </a:p>
        </p:txBody>
      </p:sp>
      <p:sp>
        <p:nvSpPr>
          <p:cNvPr id="3" name="TextBox 2">
            <a:extLst>
              <a:ext uri="{FF2B5EF4-FFF2-40B4-BE49-F238E27FC236}">
                <a16:creationId xmlns:a16="http://schemas.microsoft.com/office/drawing/2014/main" id="{21AF97D8-118E-0446-873E-FF8265D9A163}"/>
              </a:ext>
            </a:extLst>
          </p:cNvPr>
          <p:cNvSpPr txBox="1"/>
          <p:nvPr/>
        </p:nvSpPr>
        <p:spPr>
          <a:xfrm>
            <a:off x="1706363" y="686974"/>
            <a:ext cx="7725192" cy="592342"/>
          </a:xfrm>
          <a:prstGeom prst="rect">
            <a:avLst/>
          </a:prstGeom>
          <a:noFill/>
        </p:spPr>
        <p:txBody>
          <a:bodyPr wrap="none" rtlCol="0">
            <a:spAutoFit/>
          </a:bodyPr>
          <a:lstStyle/>
          <a:p>
            <a:pPr algn="ctr"/>
            <a:r>
              <a:rPr lang="en-US" dirty="0"/>
              <a:t>Example REST Response – from one of the demos I have been using</a:t>
            </a:r>
            <a:br>
              <a:rPr lang="en-US" dirty="0"/>
            </a:br>
            <a:r>
              <a:rPr lang="en-US" dirty="0">
                <a:solidFill>
                  <a:srgbClr val="FF0000"/>
                </a:solidFill>
              </a:rPr>
              <a:t>Challenge is around data structures and data types</a:t>
            </a:r>
          </a:p>
        </p:txBody>
      </p:sp>
      <p:sp>
        <p:nvSpPr>
          <p:cNvPr id="7" name="TextBox 6">
            <a:extLst>
              <a:ext uri="{FF2B5EF4-FFF2-40B4-BE49-F238E27FC236}">
                <a16:creationId xmlns:a16="http://schemas.microsoft.com/office/drawing/2014/main" id="{44B9D68B-90DD-7792-668E-93F1411829B8}"/>
              </a:ext>
            </a:extLst>
          </p:cNvPr>
          <p:cNvSpPr txBox="1"/>
          <p:nvPr/>
        </p:nvSpPr>
        <p:spPr>
          <a:xfrm>
            <a:off x="301208" y="5434918"/>
            <a:ext cx="11008142" cy="1090940"/>
          </a:xfrm>
          <a:prstGeom prst="rect">
            <a:avLst/>
          </a:prstGeom>
          <a:noFill/>
        </p:spPr>
        <p:txBody>
          <a:bodyPr wrap="none" rtlCol="0">
            <a:spAutoFit/>
          </a:bodyPr>
          <a:lstStyle/>
          <a:p>
            <a:r>
              <a:rPr lang="en-US" dirty="0" err="1"/>
              <a:t>RESTFul</a:t>
            </a:r>
            <a:r>
              <a:rPr lang="en-US" dirty="0"/>
              <a:t> models generally rely on documentation to define resource structures, header standards,</a:t>
            </a:r>
          </a:p>
          <a:p>
            <a:r>
              <a:rPr lang="en-US" dirty="0"/>
              <a:t>Data types, etc.   This is just the way it is, but there is some good tooling out there to generate </a:t>
            </a:r>
            <a:br>
              <a:rPr lang="en-US" dirty="0"/>
            </a:br>
            <a:r>
              <a:rPr lang="en-US" dirty="0"/>
              <a:t>documentation from code like swagger.  There are also other solutions, although not widely used</a:t>
            </a:r>
            <a:br>
              <a:rPr lang="en-US" dirty="0"/>
            </a:br>
            <a:r>
              <a:rPr lang="en-US" dirty="0"/>
              <a:t>to help with this – google “JSON Schema”</a:t>
            </a:r>
          </a:p>
        </p:txBody>
      </p:sp>
    </p:spTree>
    <p:extLst>
      <p:ext uri="{BB962C8B-B14F-4D97-AF65-F5344CB8AC3E}">
        <p14:creationId xmlns:p14="http://schemas.microsoft.com/office/powerpoint/2010/main" val="4617701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48</a:t>
            </a:fld>
            <a:endParaRPr lang="en-US" dirty="0"/>
          </a:p>
        </p:txBody>
      </p:sp>
      <p:sp>
        <p:nvSpPr>
          <p:cNvPr id="680962" name="Rectangle 2"/>
          <p:cNvSpPr>
            <a:spLocks noGrp="1" noChangeArrowheads="1"/>
          </p:cNvSpPr>
          <p:nvPr>
            <p:ph type="title"/>
          </p:nvPr>
        </p:nvSpPr>
        <p:spPr/>
        <p:txBody>
          <a:bodyPr/>
          <a:lstStyle/>
          <a:p>
            <a:r>
              <a:rPr lang="en-US" dirty="0"/>
              <a:t>Current State of REST – Some challenges</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961517"/>
            <a:ext cx="10910454" cy="254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Sometimes REST responses deal with, and need to return, large collections. Best practice is to use custom paging technique.  Some common practices</a:t>
            </a:r>
          </a:p>
          <a:p>
            <a:pPr lvl="1">
              <a:lnSpc>
                <a:spcPct val="100000"/>
              </a:lnSpc>
            </a:pPr>
            <a:r>
              <a:rPr lang="en-US" sz="1950" b="0" dirty="0"/>
              <a:t>Use the standard Link header to specify links to get the first, previous, next and last pages – </a:t>
            </a:r>
            <a:r>
              <a:rPr lang="en-US" sz="1950" b="0" dirty="0" err="1"/>
              <a:t>Github</a:t>
            </a:r>
            <a:r>
              <a:rPr lang="en-US" sz="1950" b="0" dirty="0"/>
              <a:t> uses this technique</a:t>
            </a:r>
          </a:p>
          <a:p>
            <a:pPr lvl="1">
              <a:lnSpc>
                <a:spcPct val="100000"/>
              </a:lnSpc>
            </a:pPr>
            <a:r>
              <a:rPr lang="en-US" sz="1950" b="0" dirty="0"/>
              <a:t>Use GET parameters like limit and offset to self navigate.  For example: …/users/</a:t>
            </a:r>
            <a:r>
              <a:rPr lang="en-US" sz="1950" b="0" dirty="0" err="1"/>
              <a:t>ArchitectingSoftware</a:t>
            </a:r>
            <a:r>
              <a:rPr lang="en-US" sz="1950" b="0" dirty="0"/>
              <a:t>/</a:t>
            </a:r>
            <a:r>
              <a:rPr lang="en-US" sz="1950" b="0" dirty="0" err="1"/>
              <a:t>repos?limit</a:t>
            </a:r>
            <a:r>
              <a:rPr lang="en-US" sz="1950" b="0" dirty="0"/>
              <a:t>=5&amp;offset=10 to return items 10-15</a:t>
            </a:r>
            <a:endParaRPr lang="en-US" sz="1800" b="0" dirty="0"/>
          </a:p>
          <a:p>
            <a:pPr>
              <a:lnSpc>
                <a:spcPct val="100000"/>
              </a:lnSpc>
            </a:pPr>
            <a:r>
              <a:rPr lang="en-US" sz="2400" b="0" dirty="0"/>
              <a:t>How do I know the technique used for managing large collections with paging?  You got it, read the documentation?</a:t>
            </a:r>
          </a:p>
        </p:txBody>
      </p:sp>
      <p:sp>
        <p:nvSpPr>
          <p:cNvPr id="3" name="TextBox 2">
            <a:extLst>
              <a:ext uri="{FF2B5EF4-FFF2-40B4-BE49-F238E27FC236}">
                <a16:creationId xmlns:a16="http://schemas.microsoft.com/office/drawing/2014/main" id="{21AF97D8-118E-0446-873E-FF8265D9A163}"/>
              </a:ext>
            </a:extLst>
          </p:cNvPr>
          <p:cNvSpPr txBox="1"/>
          <p:nvPr/>
        </p:nvSpPr>
        <p:spPr>
          <a:xfrm>
            <a:off x="2468468" y="600569"/>
            <a:ext cx="6673622" cy="592342"/>
          </a:xfrm>
          <a:prstGeom prst="rect">
            <a:avLst/>
          </a:prstGeom>
          <a:noFill/>
        </p:spPr>
        <p:txBody>
          <a:bodyPr wrap="none" rtlCol="0">
            <a:spAutoFit/>
          </a:bodyPr>
          <a:lstStyle/>
          <a:p>
            <a:pPr algn="ctr"/>
            <a:r>
              <a:rPr lang="en-US" dirty="0"/>
              <a:t>Example REST Request – I used this earlier to demonstrate</a:t>
            </a:r>
          </a:p>
          <a:p>
            <a:pPr algn="ctr"/>
            <a:r>
              <a:rPr lang="en-US" dirty="0">
                <a:solidFill>
                  <a:srgbClr val="FF0000"/>
                </a:solidFill>
              </a:rPr>
              <a:t>Challenge is large collections</a:t>
            </a:r>
          </a:p>
        </p:txBody>
      </p:sp>
      <p:sp>
        <p:nvSpPr>
          <p:cNvPr id="5" name="Rectangle 4">
            <a:extLst>
              <a:ext uri="{FF2B5EF4-FFF2-40B4-BE49-F238E27FC236}">
                <a16:creationId xmlns:a16="http://schemas.microsoft.com/office/drawing/2014/main" id="{CA2D9798-A123-1C21-48A2-67022EFCBD03}"/>
              </a:ext>
            </a:extLst>
          </p:cNvPr>
          <p:cNvSpPr/>
          <p:nvPr/>
        </p:nvSpPr>
        <p:spPr>
          <a:xfrm>
            <a:off x="1995054" y="1212733"/>
            <a:ext cx="8534400" cy="346377"/>
          </a:xfrm>
          <a:prstGeom prst="rect">
            <a:avLst/>
          </a:prstGeom>
        </p:spPr>
        <p:txBody>
          <a:bodyPr wrap="square">
            <a:spAutoFit/>
          </a:bodyPr>
          <a:lstStyle/>
          <a:p>
            <a:r>
              <a:rPr lang="en-US" b="0" dirty="0">
                <a:latin typeface="Courier" pitchFamily="2" charset="0"/>
              </a:rPr>
              <a:t>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/repos</a:t>
            </a:r>
            <a:endParaRPr lang="en-US" dirty="0"/>
          </a:p>
        </p:txBody>
      </p:sp>
    </p:spTree>
    <p:extLst>
      <p:ext uri="{BB962C8B-B14F-4D97-AF65-F5344CB8AC3E}">
        <p14:creationId xmlns:p14="http://schemas.microsoft.com/office/powerpoint/2010/main" val="10138915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49</a:t>
            </a:fld>
            <a:endParaRPr lang="en-US" dirty="0"/>
          </a:p>
        </p:txBody>
      </p:sp>
      <p:sp>
        <p:nvSpPr>
          <p:cNvPr id="680962" name="Rectangle 2"/>
          <p:cNvSpPr>
            <a:spLocks noGrp="1" noChangeArrowheads="1"/>
          </p:cNvSpPr>
          <p:nvPr>
            <p:ph type="title"/>
          </p:nvPr>
        </p:nvSpPr>
        <p:spPr/>
        <p:txBody>
          <a:bodyPr/>
          <a:lstStyle/>
          <a:p>
            <a:r>
              <a:rPr lang="en-US" dirty="0"/>
              <a:t>Current State of REST – Some challenges</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2321046"/>
            <a:ext cx="1091045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REST by its very nature is request/reply.  Everything is requested from the client, and fulfilled by the server – sometimes this does not meet your needs</a:t>
            </a:r>
          </a:p>
          <a:p>
            <a:pPr>
              <a:lnSpc>
                <a:spcPct val="100000"/>
              </a:lnSpc>
            </a:pPr>
            <a:r>
              <a:rPr lang="en-US" sz="2400" b="0" dirty="0"/>
              <a:t>For other situations, REST is not a good solution, but there are ways to support these things:</a:t>
            </a:r>
          </a:p>
          <a:p>
            <a:pPr lvl="1">
              <a:lnSpc>
                <a:spcPct val="100000"/>
              </a:lnSpc>
            </a:pPr>
            <a:r>
              <a:rPr lang="en-US" sz="1950" b="0" dirty="0"/>
              <a:t>What if I want to be notified directly from the server when something happens?  Solutions:  HTTP server push, only on HTTP/2+, Webhooks</a:t>
            </a:r>
          </a:p>
          <a:p>
            <a:pPr lvl="1">
              <a:lnSpc>
                <a:spcPct val="100000"/>
              </a:lnSpc>
            </a:pPr>
            <a:r>
              <a:rPr lang="en-US" sz="1950" b="0" dirty="0"/>
              <a:t>What if I want to keep a long connection open between the client and server for something like a chat application.  Solution: </a:t>
            </a:r>
            <a:r>
              <a:rPr lang="en-US" sz="1950" b="0" dirty="0" err="1"/>
              <a:t>Websockets</a:t>
            </a:r>
            <a:endParaRPr lang="en-US" sz="1950" b="0" dirty="0"/>
          </a:p>
        </p:txBody>
      </p:sp>
      <p:sp>
        <p:nvSpPr>
          <p:cNvPr id="3" name="TextBox 2">
            <a:extLst>
              <a:ext uri="{FF2B5EF4-FFF2-40B4-BE49-F238E27FC236}">
                <a16:creationId xmlns:a16="http://schemas.microsoft.com/office/drawing/2014/main" id="{21AF97D8-118E-0446-873E-FF8265D9A163}"/>
              </a:ext>
            </a:extLst>
          </p:cNvPr>
          <p:cNvSpPr txBox="1"/>
          <p:nvPr/>
        </p:nvSpPr>
        <p:spPr>
          <a:xfrm>
            <a:off x="2468468" y="600569"/>
            <a:ext cx="6673622" cy="592342"/>
          </a:xfrm>
          <a:prstGeom prst="rect">
            <a:avLst/>
          </a:prstGeom>
          <a:noFill/>
        </p:spPr>
        <p:txBody>
          <a:bodyPr wrap="none" rtlCol="0">
            <a:spAutoFit/>
          </a:bodyPr>
          <a:lstStyle/>
          <a:p>
            <a:pPr algn="ctr"/>
            <a:r>
              <a:rPr lang="en-US" dirty="0"/>
              <a:t>Example REST Request – I used this earlier to demonstrate</a:t>
            </a:r>
          </a:p>
          <a:p>
            <a:pPr algn="ctr"/>
            <a:r>
              <a:rPr lang="en-US" dirty="0">
                <a:solidFill>
                  <a:srgbClr val="FF0000"/>
                </a:solidFill>
              </a:rPr>
              <a:t>REST is Uni-Directional Request/Reply</a:t>
            </a:r>
          </a:p>
        </p:txBody>
      </p:sp>
      <p:sp>
        <p:nvSpPr>
          <p:cNvPr id="5" name="Rectangle 4">
            <a:extLst>
              <a:ext uri="{FF2B5EF4-FFF2-40B4-BE49-F238E27FC236}">
                <a16:creationId xmlns:a16="http://schemas.microsoft.com/office/drawing/2014/main" id="{CA2D9798-A123-1C21-48A2-67022EFCBD03}"/>
              </a:ext>
            </a:extLst>
          </p:cNvPr>
          <p:cNvSpPr/>
          <p:nvPr/>
        </p:nvSpPr>
        <p:spPr>
          <a:xfrm>
            <a:off x="1995054" y="1212733"/>
            <a:ext cx="8534400" cy="841641"/>
          </a:xfrm>
          <a:prstGeom prst="rect">
            <a:avLst/>
          </a:prstGeom>
        </p:spPr>
        <p:txBody>
          <a:bodyPr wrap="square">
            <a:spAutoFit/>
          </a:bodyPr>
          <a:lstStyle/>
          <a:p>
            <a:r>
              <a:rPr lang="en-US" b="0" dirty="0">
                <a:latin typeface="Courier" pitchFamily="2" charset="0"/>
              </a:rPr>
              <a:t>-&gt; 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/repos</a:t>
            </a:r>
          </a:p>
          <a:p>
            <a:r>
              <a:rPr lang="en-US" b="0" dirty="0">
                <a:latin typeface="Courier" pitchFamily="2" charset="0"/>
              </a:rPr>
              <a:t>...SOME TIME</a:t>
            </a:r>
            <a:br>
              <a:rPr lang="en-US" b="0" dirty="0">
                <a:latin typeface="Courier" pitchFamily="2" charset="0"/>
              </a:rPr>
            </a:br>
            <a:r>
              <a:rPr lang="en-US" b="0" dirty="0">
                <a:latin typeface="Courier" pitchFamily="2" charset="0"/>
              </a:rPr>
              <a:t>&lt;- { RESULTS }</a:t>
            </a:r>
            <a:endParaRPr lang="en-US" dirty="0"/>
          </a:p>
        </p:txBody>
      </p:sp>
    </p:spTree>
    <p:extLst>
      <p:ext uri="{BB962C8B-B14F-4D97-AF65-F5344CB8AC3E}">
        <p14:creationId xmlns:p14="http://schemas.microsoft.com/office/powerpoint/2010/main" val="34252565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a:t>
            </a:fld>
            <a:endParaRPr lang="en-US"/>
          </a:p>
        </p:txBody>
      </p:sp>
      <p:sp>
        <p:nvSpPr>
          <p:cNvPr id="470018" name="Rectangle 2"/>
          <p:cNvSpPr>
            <a:spLocks noGrp="1" noChangeArrowheads="1"/>
          </p:cNvSpPr>
          <p:nvPr>
            <p:ph type="title"/>
          </p:nvPr>
        </p:nvSpPr>
        <p:spPr/>
        <p:txBody>
          <a:bodyPr/>
          <a:lstStyle/>
          <a:p>
            <a:r>
              <a:rPr lang="en-US" dirty="0"/>
              <a:t>Architecture Challenges addressed with modern Web-Based APIs</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1933860" y="491143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5439060" y="491143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1" name="Straight Connector 10">
            <a:extLst>
              <a:ext uri="{FF2B5EF4-FFF2-40B4-BE49-F238E27FC236}">
                <a16:creationId xmlns:a16="http://schemas.microsoft.com/office/drawing/2014/main" id="{FC51EA60-896A-A4A7-6A0B-69A6CF0A2836}"/>
              </a:ext>
            </a:extLst>
          </p:cNvPr>
          <p:cNvCxnSpPr>
            <a:cxnSpLocks/>
            <a:stCxn id="8" idx="3"/>
            <a:endCxn id="9" idx="1"/>
          </p:cNvCxnSpPr>
          <p:nvPr/>
        </p:nvCxnSpPr>
        <p:spPr bwMode="auto">
          <a:xfrm>
            <a:off x="4143660" y="5417625"/>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4359991" y="5024961"/>
            <a:ext cx="862737" cy="341632"/>
          </a:xfrm>
          <a:prstGeom prst="rect">
            <a:avLst/>
          </a:prstGeom>
          <a:noFill/>
        </p:spPr>
        <p:txBody>
          <a:bodyPr wrap="none" rtlCol="0">
            <a:spAutoFit/>
          </a:bodyPr>
          <a:lstStyle/>
          <a:p>
            <a:r>
              <a:rPr lang="en-US" dirty="0">
                <a:latin typeface="+mn-lt"/>
              </a:rPr>
              <a:t>HTTP</a:t>
            </a:r>
          </a:p>
        </p:txBody>
      </p:sp>
      <p:sp>
        <p:nvSpPr>
          <p:cNvPr id="16" name="Rectangle 15">
            <a:extLst>
              <a:ext uri="{FF2B5EF4-FFF2-40B4-BE49-F238E27FC236}">
                <a16:creationId xmlns:a16="http://schemas.microsoft.com/office/drawing/2014/main" id="{2CFE5C69-A163-9FB9-E175-5FCFD3778A72}"/>
              </a:ext>
            </a:extLst>
          </p:cNvPr>
          <p:cNvSpPr/>
          <p:nvPr/>
        </p:nvSpPr>
        <p:spPr bwMode="auto">
          <a:xfrm>
            <a:off x="1933860" y="130638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18" name="Rectangle 17">
            <a:extLst>
              <a:ext uri="{FF2B5EF4-FFF2-40B4-BE49-F238E27FC236}">
                <a16:creationId xmlns:a16="http://schemas.microsoft.com/office/drawing/2014/main" id="{D0492642-2280-EEE1-4378-EFC9EC49E3D0}"/>
              </a:ext>
            </a:extLst>
          </p:cNvPr>
          <p:cNvSpPr/>
          <p:nvPr/>
        </p:nvSpPr>
        <p:spPr bwMode="auto">
          <a:xfrm>
            <a:off x="5439060" y="130638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19" name="Straight Connector 18">
            <a:extLst>
              <a:ext uri="{FF2B5EF4-FFF2-40B4-BE49-F238E27FC236}">
                <a16:creationId xmlns:a16="http://schemas.microsoft.com/office/drawing/2014/main" id="{DC28A824-BA64-1887-9FCA-FD144CC7B60D}"/>
              </a:ext>
            </a:extLst>
          </p:cNvPr>
          <p:cNvCxnSpPr>
            <a:cxnSpLocks/>
            <a:stCxn id="16" idx="3"/>
            <a:endCxn id="18" idx="1"/>
          </p:cNvCxnSpPr>
          <p:nvPr/>
        </p:nvCxnSpPr>
        <p:spPr bwMode="auto">
          <a:xfrm>
            <a:off x="4143660" y="1812575"/>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0" name="TextBox 19">
            <a:extLst>
              <a:ext uri="{FF2B5EF4-FFF2-40B4-BE49-F238E27FC236}">
                <a16:creationId xmlns:a16="http://schemas.microsoft.com/office/drawing/2014/main" id="{533BB062-E960-9596-6B5A-5A9791F146FB}"/>
              </a:ext>
            </a:extLst>
          </p:cNvPr>
          <p:cNvSpPr txBox="1"/>
          <p:nvPr/>
        </p:nvSpPr>
        <p:spPr>
          <a:xfrm>
            <a:off x="4288803" y="1419911"/>
            <a:ext cx="1058303" cy="341632"/>
          </a:xfrm>
          <a:prstGeom prst="rect">
            <a:avLst/>
          </a:prstGeom>
          <a:noFill/>
        </p:spPr>
        <p:txBody>
          <a:bodyPr wrap="none" rtlCol="0">
            <a:spAutoFit/>
          </a:bodyPr>
          <a:lstStyle/>
          <a:p>
            <a:r>
              <a:rPr lang="en-US" dirty="0">
                <a:latin typeface="+mn-lt"/>
              </a:rPr>
              <a:t>Socket</a:t>
            </a:r>
          </a:p>
        </p:txBody>
      </p:sp>
      <p:sp>
        <p:nvSpPr>
          <p:cNvPr id="21" name="Rectangle 20">
            <a:extLst>
              <a:ext uri="{FF2B5EF4-FFF2-40B4-BE49-F238E27FC236}">
                <a16:creationId xmlns:a16="http://schemas.microsoft.com/office/drawing/2014/main" id="{1CF401DE-9A81-D8A5-B4FE-74CA81CF9EF1}"/>
              </a:ext>
            </a:extLst>
          </p:cNvPr>
          <p:cNvSpPr/>
          <p:nvPr/>
        </p:nvSpPr>
        <p:spPr bwMode="auto">
          <a:xfrm>
            <a:off x="1933860" y="2890405"/>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p>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22" name="Rectangle 21">
            <a:extLst>
              <a:ext uri="{FF2B5EF4-FFF2-40B4-BE49-F238E27FC236}">
                <a16:creationId xmlns:a16="http://schemas.microsoft.com/office/drawing/2014/main" id="{6E329771-3C8C-792B-29F0-5D1EDDDD2909}"/>
              </a:ext>
            </a:extLst>
          </p:cNvPr>
          <p:cNvSpPr/>
          <p:nvPr/>
        </p:nvSpPr>
        <p:spPr bwMode="auto">
          <a:xfrm>
            <a:off x="5439060" y="2890405"/>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23" name="Straight Connector 22">
            <a:extLst>
              <a:ext uri="{FF2B5EF4-FFF2-40B4-BE49-F238E27FC236}">
                <a16:creationId xmlns:a16="http://schemas.microsoft.com/office/drawing/2014/main" id="{FD2A35E1-70C3-F66E-18AD-71BD4429D490}"/>
              </a:ext>
            </a:extLst>
          </p:cNvPr>
          <p:cNvCxnSpPr>
            <a:cxnSpLocks/>
            <a:stCxn id="21" idx="3"/>
            <a:endCxn id="22" idx="1"/>
          </p:cNvCxnSpPr>
          <p:nvPr/>
        </p:nvCxnSpPr>
        <p:spPr bwMode="auto">
          <a:xfrm>
            <a:off x="4143660" y="3396591"/>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F095028C-1673-EB4E-911E-585DD7870F62}"/>
              </a:ext>
            </a:extLst>
          </p:cNvPr>
          <p:cNvSpPr txBox="1"/>
          <p:nvPr/>
        </p:nvSpPr>
        <p:spPr>
          <a:xfrm>
            <a:off x="4288803" y="3003927"/>
            <a:ext cx="1058303" cy="341632"/>
          </a:xfrm>
          <a:prstGeom prst="rect">
            <a:avLst/>
          </a:prstGeom>
          <a:noFill/>
        </p:spPr>
        <p:txBody>
          <a:bodyPr wrap="none" rtlCol="0">
            <a:spAutoFit/>
          </a:bodyPr>
          <a:lstStyle/>
          <a:p>
            <a:r>
              <a:rPr lang="en-US" dirty="0">
                <a:latin typeface="+mn-lt"/>
              </a:rPr>
              <a:t>Socket</a:t>
            </a:r>
          </a:p>
        </p:txBody>
      </p:sp>
      <p:sp>
        <p:nvSpPr>
          <p:cNvPr id="25" name="Rectangle 24">
            <a:extLst>
              <a:ext uri="{FF2B5EF4-FFF2-40B4-BE49-F238E27FC236}">
                <a16:creationId xmlns:a16="http://schemas.microsoft.com/office/drawing/2014/main" id="{BF329326-EEE7-3C27-263C-F624F29AE2DD}"/>
              </a:ext>
            </a:extLst>
          </p:cNvPr>
          <p:cNvSpPr/>
          <p:nvPr/>
        </p:nvSpPr>
        <p:spPr bwMode="auto">
          <a:xfrm rot="16200000">
            <a:off x="3498947" y="3258061"/>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26" name="Rectangle 25">
            <a:extLst>
              <a:ext uri="{FF2B5EF4-FFF2-40B4-BE49-F238E27FC236}">
                <a16:creationId xmlns:a16="http://schemas.microsoft.com/office/drawing/2014/main" id="{55CC5983-C1CC-94B8-6C23-8164506E636D}"/>
              </a:ext>
            </a:extLst>
          </p:cNvPr>
          <p:cNvSpPr/>
          <p:nvPr/>
        </p:nvSpPr>
        <p:spPr bwMode="auto">
          <a:xfrm rot="16200000">
            <a:off x="5078016" y="3258060"/>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27" name="TextBox 26">
            <a:extLst>
              <a:ext uri="{FF2B5EF4-FFF2-40B4-BE49-F238E27FC236}">
                <a16:creationId xmlns:a16="http://schemas.microsoft.com/office/drawing/2014/main" id="{9F21E756-E03F-7A0F-B466-1C52C402EAD2}"/>
              </a:ext>
            </a:extLst>
          </p:cNvPr>
          <p:cNvSpPr txBox="1"/>
          <p:nvPr/>
        </p:nvSpPr>
        <p:spPr>
          <a:xfrm>
            <a:off x="4098045" y="3430806"/>
            <a:ext cx="1439818" cy="674031"/>
          </a:xfrm>
          <a:prstGeom prst="rect">
            <a:avLst/>
          </a:prstGeom>
          <a:noFill/>
        </p:spPr>
        <p:txBody>
          <a:bodyPr wrap="none" rtlCol="0">
            <a:spAutoFit/>
          </a:bodyPr>
          <a:lstStyle/>
          <a:p>
            <a:pPr algn="ctr"/>
            <a:r>
              <a:rPr lang="en-US" sz="1400" dirty="0">
                <a:latin typeface="+mn-lt"/>
              </a:rPr>
              <a:t>Quasi-</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28" name="TextBox 27">
            <a:extLst>
              <a:ext uri="{FF2B5EF4-FFF2-40B4-BE49-F238E27FC236}">
                <a16:creationId xmlns:a16="http://schemas.microsoft.com/office/drawing/2014/main" id="{D68E085D-4DA4-6588-A8E2-6E1E88F849E4}"/>
              </a:ext>
            </a:extLst>
          </p:cNvPr>
          <p:cNvSpPr txBox="1"/>
          <p:nvPr/>
        </p:nvSpPr>
        <p:spPr>
          <a:xfrm>
            <a:off x="4071450" y="5417624"/>
            <a:ext cx="1439818" cy="480131"/>
          </a:xfrm>
          <a:prstGeom prst="rect">
            <a:avLst/>
          </a:prstGeom>
          <a:noFill/>
        </p:spPr>
        <p:txBody>
          <a:bodyPr wrap="none" rtlCol="0">
            <a:spAutoFit/>
          </a:bodyPr>
          <a:lstStyle/>
          <a:p>
            <a:pPr algn="ctr"/>
            <a:r>
              <a:rPr lang="en-US" sz="1400" dirty="0">
                <a:latin typeface="+mn-lt"/>
              </a:rPr>
              <a:t>Standard</a:t>
            </a:r>
            <a:br>
              <a:rPr lang="en-US" sz="1400" dirty="0">
                <a:latin typeface="+mn-lt"/>
              </a:rPr>
            </a:br>
            <a:r>
              <a:rPr lang="en-US" sz="1400" dirty="0">
                <a:latin typeface="+mn-lt"/>
              </a:rPr>
              <a:t>Wire Format</a:t>
            </a:r>
          </a:p>
        </p:txBody>
      </p:sp>
      <p:sp>
        <p:nvSpPr>
          <p:cNvPr id="29" name="TextBox 28">
            <a:extLst>
              <a:ext uri="{FF2B5EF4-FFF2-40B4-BE49-F238E27FC236}">
                <a16:creationId xmlns:a16="http://schemas.microsoft.com/office/drawing/2014/main" id="{DE3F535F-FF23-544A-F587-F54D77997511}"/>
              </a:ext>
            </a:extLst>
          </p:cNvPr>
          <p:cNvSpPr txBox="1"/>
          <p:nvPr/>
        </p:nvSpPr>
        <p:spPr>
          <a:xfrm>
            <a:off x="4098045" y="1810930"/>
            <a:ext cx="1439818" cy="674031"/>
          </a:xfrm>
          <a:prstGeom prst="rect">
            <a:avLst/>
          </a:prstGeom>
          <a:noFill/>
        </p:spPr>
        <p:txBody>
          <a:bodyPr wrap="none" rtlCol="0">
            <a:spAutoFit/>
          </a:bodyPr>
          <a:lstStyle/>
          <a:p>
            <a:pPr algn="ctr"/>
            <a:r>
              <a:rPr lang="en-US" sz="1400" dirty="0">
                <a:latin typeface="+mn-lt"/>
              </a:rPr>
              <a:t>No</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30" name="TextBox 29">
            <a:extLst>
              <a:ext uri="{FF2B5EF4-FFF2-40B4-BE49-F238E27FC236}">
                <a16:creationId xmlns:a16="http://schemas.microsoft.com/office/drawing/2014/main" id="{0172EEB0-66C9-C7E1-182C-2AD60A4802C4}"/>
              </a:ext>
            </a:extLst>
          </p:cNvPr>
          <p:cNvSpPr txBox="1"/>
          <p:nvPr/>
        </p:nvSpPr>
        <p:spPr>
          <a:xfrm>
            <a:off x="17787" y="1629801"/>
            <a:ext cx="1952779" cy="424732"/>
          </a:xfrm>
          <a:prstGeom prst="rect">
            <a:avLst/>
          </a:prstGeom>
          <a:noFill/>
        </p:spPr>
        <p:txBody>
          <a:bodyPr wrap="none" rtlCol="0">
            <a:spAutoFit/>
          </a:bodyPr>
          <a:lstStyle/>
          <a:p>
            <a:pPr algn="ctr"/>
            <a:r>
              <a:rPr lang="en-US" sz="1200" dirty="0">
                <a:latin typeface="+mn-lt"/>
              </a:rPr>
              <a:t>Roll your own</a:t>
            </a:r>
            <a:br>
              <a:rPr lang="en-US" sz="1200" dirty="0">
                <a:latin typeface="+mn-lt"/>
              </a:rPr>
            </a:br>
            <a:r>
              <a:rPr lang="en-US" sz="1200" dirty="0">
                <a:latin typeface="+mn-lt"/>
              </a:rPr>
              <a:t>Distributed Program</a:t>
            </a:r>
          </a:p>
        </p:txBody>
      </p:sp>
      <p:sp>
        <p:nvSpPr>
          <p:cNvPr id="31" name="TextBox 30">
            <a:extLst>
              <a:ext uri="{FF2B5EF4-FFF2-40B4-BE49-F238E27FC236}">
                <a16:creationId xmlns:a16="http://schemas.microsoft.com/office/drawing/2014/main" id="{A1158862-AB38-222B-E656-CC94B8CEA1C1}"/>
              </a:ext>
            </a:extLst>
          </p:cNvPr>
          <p:cNvSpPr txBox="1"/>
          <p:nvPr/>
        </p:nvSpPr>
        <p:spPr>
          <a:xfrm>
            <a:off x="390120" y="3087266"/>
            <a:ext cx="1154483" cy="424732"/>
          </a:xfrm>
          <a:prstGeom prst="rect">
            <a:avLst/>
          </a:prstGeom>
          <a:noFill/>
        </p:spPr>
        <p:txBody>
          <a:bodyPr wrap="none" rtlCol="0">
            <a:spAutoFit/>
          </a:bodyPr>
          <a:lstStyle/>
          <a:p>
            <a:pPr algn="ctr"/>
            <a:r>
              <a:rPr lang="en-US" sz="1200" dirty="0">
                <a:latin typeface="+mn-lt"/>
              </a:rPr>
              <a:t>Distributed</a:t>
            </a:r>
            <a:br>
              <a:rPr lang="en-US" sz="1200" dirty="0">
                <a:latin typeface="+mn-lt"/>
              </a:rPr>
            </a:br>
            <a:r>
              <a:rPr lang="en-US" sz="1200" dirty="0">
                <a:latin typeface="+mn-lt"/>
              </a:rPr>
              <a:t>Objects</a:t>
            </a:r>
          </a:p>
        </p:txBody>
      </p:sp>
      <p:sp>
        <p:nvSpPr>
          <p:cNvPr id="32" name="TextBox 31">
            <a:extLst>
              <a:ext uri="{FF2B5EF4-FFF2-40B4-BE49-F238E27FC236}">
                <a16:creationId xmlns:a16="http://schemas.microsoft.com/office/drawing/2014/main" id="{E9D9D469-2633-08B7-8B95-2BA9BC348CAA}"/>
              </a:ext>
            </a:extLst>
          </p:cNvPr>
          <p:cNvSpPr txBox="1"/>
          <p:nvPr/>
        </p:nvSpPr>
        <p:spPr>
          <a:xfrm>
            <a:off x="19830" y="5108303"/>
            <a:ext cx="1895070" cy="424732"/>
          </a:xfrm>
          <a:prstGeom prst="rect">
            <a:avLst/>
          </a:prstGeom>
          <a:noFill/>
        </p:spPr>
        <p:txBody>
          <a:bodyPr wrap="none" rtlCol="0">
            <a:spAutoFit/>
          </a:bodyPr>
          <a:lstStyle/>
          <a:p>
            <a:pPr algn="ctr"/>
            <a:r>
              <a:rPr lang="en-US" sz="1200" dirty="0">
                <a:latin typeface="+mn-lt"/>
              </a:rPr>
              <a:t>Client/Server</a:t>
            </a:r>
            <a:br>
              <a:rPr lang="en-US" sz="1200" dirty="0">
                <a:latin typeface="+mn-lt"/>
              </a:rPr>
            </a:br>
            <a:r>
              <a:rPr lang="en-US" sz="1200" dirty="0">
                <a:latin typeface="+mn-lt"/>
              </a:rPr>
              <a:t>Over Web Protocols</a:t>
            </a:r>
          </a:p>
        </p:txBody>
      </p:sp>
      <p:sp>
        <p:nvSpPr>
          <p:cNvPr id="33" name="TextBox 32">
            <a:extLst>
              <a:ext uri="{FF2B5EF4-FFF2-40B4-BE49-F238E27FC236}">
                <a16:creationId xmlns:a16="http://schemas.microsoft.com/office/drawing/2014/main" id="{898EE067-7184-59A6-C670-5FD931F9F7FF}"/>
              </a:ext>
            </a:extLst>
          </p:cNvPr>
          <p:cNvSpPr txBox="1"/>
          <p:nvPr/>
        </p:nvSpPr>
        <p:spPr>
          <a:xfrm>
            <a:off x="7740815" y="1238486"/>
            <a:ext cx="4427440" cy="1061829"/>
          </a:xfrm>
          <a:prstGeom prst="rect">
            <a:avLst/>
          </a:prstGeom>
          <a:noFill/>
        </p:spPr>
        <p:txBody>
          <a:bodyPr wrap="square" rtlCol="0">
            <a:spAutoFit/>
          </a:bodyPr>
          <a:lstStyle/>
          <a:p>
            <a:pPr marL="171450" indent="-171450">
              <a:buFont typeface="Arial" panose="020B0604020202020204" pitchFamily="34" charset="0"/>
              <a:buChar char="•"/>
            </a:pPr>
            <a:r>
              <a:rPr lang="en-US" sz="1400" dirty="0">
                <a:latin typeface="+mn-lt"/>
              </a:rPr>
              <a:t>No tooling, develop at a very low level</a:t>
            </a:r>
          </a:p>
          <a:p>
            <a:pPr marL="171450" indent="-171450">
              <a:buFont typeface="Arial" panose="020B0604020202020204" pitchFamily="34" charset="0"/>
              <a:buChar char="•"/>
            </a:pPr>
            <a:r>
              <a:rPr lang="en-US" sz="1400" dirty="0">
                <a:latin typeface="+mn-lt"/>
              </a:rPr>
              <a:t>Client and server very tightly coupled because of no OSI standard layer 7 protocol</a:t>
            </a:r>
          </a:p>
          <a:p>
            <a:pPr marL="171450" indent="-171450">
              <a:buFont typeface="Arial" panose="020B0604020202020204" pitchFamily="34" charset="0"/>
              <a:buChar char="•"/>
            </a:pPr>
            <a:r>
              <a:rPr lang="en-US" sz="1400" dirty="0">
                <a:latin typeface="+mn-lt"/>
              </a:rPr>
              <a:t>No support for resilience and scale</a:t>
            </a:r>
          </a:p>
        </p:txBody>
      </p:sp>
      <p:sp>
        <p:nvSpPr>
          <p:cNvPr id="35" name="TextBox 34">
            <a:extLst>
              <a:ext uri="{FF2B5EF4-FFF2-40B4-BE49-F238E27FC236}">
                <a16:creationId xmlns:a16="http://schemas.microsoft.com/office/drawing/2014/main" id="{6B89FCB5-7B9D-97D7-18EF-A4B79902A593}"/>
              </a:ext>
            </a:extLst>
          </p:cNvPr>
          <p:cNvSpPr txBox="1"/>
          <p:nvPr/>
        </p:nvSpPr>
        <p:spPr>
          <a:xfrm>
            <a:off x="7753518" y="2678735"/>
            <a:ext cx="4427440" cy="1837426"/>
          </a:xfrm>
          <a:prstGeom prst="rect">
            <a:avLst/>
          </a:prstGeom>
          <a:noFill/>
        </p:spPr>
        <p:txBody>
          <a:bodyPr wrap="square" rtlCol="0">
            <a:spAutoFit/>
          </a:bodyPr>
          <a:lstStyle/>
          <a:p>
            <a:pPr marL="171450" indent="-171450">
              <a:buFont typeface="Arial" panose="020B0604020202020204" pitchFamily="34" charset="0"/>
              <a:buChar char="•"/>
            </a:pPr>
            <a:r>
              <a:rPr lang="en-US" sz="1400" dirty="0">
                <a:latin typeface="+mn-lt"/>
              </a:rPr>
              <a:t>Provides some benefits, tooling to serialize/deserialize objects</a:t>
            </a:r>
          </a:p>
          <a:p>
            <a:pPr marL="171450" indent="-171450">
              <a:buFont typeface="Arial" panose="020B0604020202020204" pitchFamily="34" charset="0"/>
              <a:buChar char="•"/>
            </a:pPr>
            <a:r>
              <a:rPr lang="en-US" sz="1400" dirty="0">
                <a:latin typeface="+mn-lt"/>
              </a:rPr>
              <a:t>CORBA multi-language, EJB just Java</a:t>
            </a:r>
          </a:p>
          <a:p>
            <a:pPr marL="171450" indent="-171450">
              <a:buFont typeface="Arial" panose="020B0604020202020204" pitchFamily="34" charset="0"/>
              <a:buChar char="•"/>
            </a:pPr>
            <a:r>
              <a:rPr lang="en-US" sz="1400" dirty="0">
                <a:latin typeface="+mn-lt"/>
              </a:rPr>
              <a:t>Provides higher level lifecycle services such as transactions</a:t>
            </a:r>
          </a:p>
          <a:p>
            <a:pPr marL="171450" indent="-171450">
              <a:buFont typeface="Arial" panose="020B0604020202020204" pitchFamily="34" charset="0"/>
              <a:buChar char="•"/>
            </a:pPr>
            <a:r>
              <a:rPr lang="en-US" sz="1400" dirty="0">
                <a:latin typeface="+mn-lt"/>
              </a:rPr>
              <a:t>Interoperability was largely vendor specific / many didn’t follow standards</a:t>
            </a:r>
          </a:p>
          <a:p>
            <a:pPr marL="171450" indent="-171450">
              <a:buFont typeface="Arial" panose="020B0604020202020204" pitchFamily="34" charset="0"/>
              <a:buChar char="•"/>
            </a:pPr>
            <a:r>
              <a:rPr lang="en-US" sz="1400" dirty="0">
                <a:latin typeface="+mn-lt"/>
              </a:rPr>
              <a:t>Vendor specific ways to manage resilience and scale</a:t>
            </a:r>
          </a:p>
        </p:txBody>
      </p:sp>
      <p:sp>
        <p:nvSpPr>
          <p:cNvPr id="36" name="Rectangle 35">
            <a:extLst>
              <a:ext uri="{FF2B5EF4-FFF2-40B4-BE49-F238E27FC236}">
                <a16:creationId xmlns:a16="http://schemas.microsoft.com/office/drawing/2014/main" id="{7E96248E-2054-72F6-A586-DE02DCAAD6F9}"/>
              </a:ext>
            </a:extLst>
          </p:cNvPr>
          <p:cNvSpPr/>
          <p:nvPr/>
        </p:nvSpPr>
        <p:spPr bwMode="auto">
          <a:xfrm>
            <a:off x="5445674" y="3898680"/>
            <a:ext cx="2209800" cy="54449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Other Object Request </a:t>
            </a:r>
            <a:br>
              <a:rPr lang="en-US" sz="1200" dirty="0">
                <a:latin typeface="+mn-lt"/>
                <a:ea typeface="ＭＳ Ｐゴシック" charset="0"/>
              </a:rPr>
            </a:br>
            <a:r>
              <a:rPr lang="en-US" sz="1200" dirty="0">
                <a:latin typeface="+mn-lt"/>
                <a:ea typeface="ＭＳ Ｐゴシック" charset="0"/>
              </a:rPr>
              <a:t>Broker Services (e.g.,</a:t>
            </a:r>
            <a:br>
              <a:rPr lang="en-US" sz="1200" dirty="0">
                <a:latin typeface="+mn-lt"/>
                <a:ea typeface="ＭＳ Ｐゴシック" charset="0"/>
              </a:rPr>
            </a:br>
            <a:r>
              <a:rPr lang="en-US" sz="1200" dirty="0">
                <a:latin typeface="+mn-lt"/>
                <a:ea typeface="ＭＳ Ｐゴシック" charset="0"/>
              </a:rPr>
              <a:t>Transactions)</a:t>
            </a:r>
            <a:endParaRPr kumimoji="0" lang="en-US" sz="1200" i="0" u="none" strike="noStrike" cap="none" normalizeH="0" baseline="0" dirty="0">
              <a:ln>
                <a:noFill/>
              </a:ln>
              <a:solidFill>
                <a:schemeClr val="tx1"/>
              </a:solidFill>
              <a:effectLst/>
              <a:latin typeface="+mn-lt"/>
              <a:ea typeface="ＭＳ Ｐゴシック" charset="0"/>
            </a:endParaRPr>
          </a:p>
        </p:txBody>
      </p:sp>
      <p:sp>
        <p:nvSpPr>
          <p:cNvPr id="37" name="TextBox 36">
            <a:extLst>
              <a:ext uri="{FF2B5EF4-FFF2-40B4-BE49-F238E27FC236}">
                <a16:creationId xmlns:a16="http://schemas.microsoft.com/office/drawing/2014/main" id="{81D2CB1F-ED4D-8DBD-3BD3-E2BDB8A533B2}"/>
              </a:ext>
            </a:extLst>
          </p:cNvPr>
          <p:cNvSpPr txBox="1"/>
          <p:nvPr/>
        </p:nvSpPr>
        <p:spPr>
          <a:xfrm>
            <a:off x="7729929" y="4648199"/>
            <a:ext cx="4427440" cy="1837426"/>
          </a:xfrm>
          <a:prstGeom prst="rect">
            <a:avLst/>
          </a:prstGeom>
          <a:noFill/>
        </p:spPr>
        <p:txBody>
          <a:bodyPr wrap="square" rtlCol="0">
            <a:spAutoFit/>
          </a:bodyPr>
          <a:lstStyle/>
          <a:p>
            <a:pPr marL="171450" indent="-171450">
              <a:buFont typeface="Arial" panose="020B0604020202020204" pitchFamily="34" charset="0"/>
              <a:buChar char="•"/>
            </a:pPr>
            <a:r>
              <a:rPr lang="en-US" sz="1400" dirty="0">
                <a:solidFill>
                  <a:schemeClr val="accent3">
                    <a:lumMod val="75000"/>
                  </a:schemeClr>
                </a:solidFill>
                <a:latin typeface="+mn-lt"/>
              </a:rPr>
              <a:t>APIs ride over all of the innovations and scale that the internet provides</a:t>
            </a:r>
          </a:p>
          <a:p>
            <a:pPr marL="171450" indent="-171450">
              <a:buFont typeface="Arial" panose="020B0604020202020204" pitchFamily="34" charset="0"/>
              <a:buChar char="•"/>
            </a:pPr>
            <a:r>
              <a:rPr lang="en-US" sz="1400" dirty="0">
                <a:solidFill>
                  <a:schemeClr val="accent3">
                    <a:lumMod val="75000"/>
                  </a:schemeClr>
                </a:solidFill>
                <a:latin typeface="+mn-lt"/>
              </a:rPr>
              <a:t>APIs are interoperate because the HTTP protocol is consistently implemented</a:t>
            </a:r>
          </a:p>
          <a:p>
            <a:pPr marL="171450" indent="-171450">
              <a:buFont typeface="Arial" panose="020B0604020202020204" pitchFamily="34" charset="0"/>
              <a:buChar char="•"/>
            </a:pPr>
            <a:r>
              <a:rPr lang="en-US" sz="1400" dirty="0">
                <a:solidFill>
                  <a:schemeClr val="accent3">
                    <a:lumMod val="75000"/>
                  </a:schemeClr>
                </a:solidFill>
                <a:latin typeface="+mn-lt"/>
              </a:rPr>
              <a:t>Vendor differentiation moved to tooling and injecting API specific features into middleware that don’t impact interoperability (e.g., Load Balancing, Traffic Routing, </a:t>
            </a:r>
            <a:r>
              <a:rPr lang="en-US" sz="1400" dirty="0" err="1">
                <a:solidFill>
                  <a:schemeClr val="accent3">
                    <a:lumMod val="75000"/>
                  </a:schemeClr>
                </a:solidFill>
                <a:latin typeface="+mn-lt"/>
              </a:rPr>
              <a:t>etc</a:t>
            </a:r>
            <a:r>
              <a:rPr lang="en-US" sz="1400" dirty="0">
                <a:solidFill>
                  <a:schemeClr val="accent3">
                    <a:lumMod val="75000"/>
                  </a:schemeClr>
                </a:solidFill>
                <a:latin typeface="+mn-lt"/>
              </a:rPr>
              <a:t>) </a:t>
            </a:r>
          </a:p>
        </p:txBody>
      </p:sp>
    </p:spTree>
    <p:extLst>
      <p:ext uri="{BB962C8B-B14F-4D97-AF65-F5344CB8AC3E}">
        <p14:creationId xmlns:p14="http://schemas.microsoft.com/office/powerpoint/2010/main" val="29947610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50</a:t>
            </a:fld>
            <a:endParaRPr lang="en-US" dirty="0"/>
          </a:p>
        </p:txBody>
      </p:sp>
      <p:sp>
        <p:nvSpPr>
          <p:cNvPr id="680962" name="Rectangle 2"/>
          <p:cNvSpPr>
            <a:spLocks noGrp="1" noChangeArrowheads="1"/>
          </p:cNvSpPr>
          <p:nvPr>
            <p:ph type="title"/>
          </p:nvPr>
        </p:nvSpPr>
        <p:spPr/>
        <p:txBody>
          <a:bodyPr/>
          <a:lstStyle/>
          <a:p>
            <a:r>
              <a:rPr lang="en-US" dirty="0"/>
              <a:t>Current State of REST – Some challenges</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518445"/>
            <a:ext cx="10910454" cy="254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Sometimes a client may want to stream data to a server, or a server might want to stream data to a client.</a:t>
            </a:r>
          </a:p>
          <a:p>
            <a:pPr>
              <a:lnSpc>
                <a:spcPct val="100000"/>
              </a:lnSpc>
            </a:pPr>
            <a:r>
              <a:rPr lang="en-US" sz="2400" b="0" dirty="0"/>
              <a:t>REST by its definition really does not support this concept given it expects a well defined request and a well defined response.</a:t>
            </a:r>
          </a:p>
          <a:p>
            <a:pPr>
              <a:lnSpc>
                <a:spcPct val="100000"/>
              </a:lnSpc>
            </a:pPr>
            <a:r>
              <a:rPr lang="en-US" sz="2400" b="0" dirty="0"/>
              <a:t>REST responses can be large collections, rather than sending the entire result, it can be paged</a:t>
            </a:r>
          </a:p>
          <a:p>
            <a:pPr>
              <a:lnSpc>
                <a:spcPct val="100000"/>
              </a:lnSpc>
            </a:pPr>
            <a:r>
              <a:rPr lang="en-US" sz="2400" b="0" dirty="0"/>
              <a:t>Its interesting how REST does not support streaming but HTTP does.  In HTTP/1.1 there was a simple streaming standard that used a special header, Transfer-Encoding: Chunked.  HTTP/2 supports streaming in its core protocol, but REST really doesn’t take advantage of it</a:t>
            </a:r>
            <a:endParaRPr lang="en-US" sz="1950" b="0" dirty="0"/>
          </a:p>
        </p:txBody>
      </p:sp>
      <p:sp>
        <p:nvSpPr>
          <p:cNvPr id="3" name="TextBox 2">
            <a:extLst>
              <a:ext uri="{FF2B5EF4-FFF2-40B4-BE49-F238E27FC236}">
                <a16:creationId xmlns:a16="http://schemas.microsoft.com/office/drawing/2014/main" id="{21AF97D8-118E-0446-873E-FF8265D9A163}"/>
              </a:ext>
            </a:extLst>
          </p:cNvPr>
          <p:cNvSpPr txBox="1"/>
          <p:nvPr/>
        </p:nvSpPr>
        <p:spPr>
          <a:xfrm>
            <a:off x="2468468" y="600569"/>
            <a:ext cx="6673622" cy="592342"/>
          </a:xfrm>
          <a:prstGeom prst="rect">
            <a:avLst/>
          </a:prstGeom>
          <a:noFill/>
        </p:spPr>
        <p:txBody>
          <a:bodyPr wrap="none" rtlCol="0">
            <a:spAutoFit/>
          </a:bodyPr>
          <a:lstStyle/>
          <a:p>
            <a:pPr algn="ctr"/>
            <a:r>
              <a:rPr lang="en-US" dirty="0"/>
              <a:t>Example REST Request – I used this earlier to demonstrate</a:t>
            </a:r>
          </a:p>
          <a:p>
            <a:pPr algn="ctr"/>
            <a:r>
              <a:rPr lang="en-US" dirty="0">
                <a:solidFill>
                  <a:srgbClr val="FF0000"/>
                </a:solidFill>
              </a:rPr>
              <a:t>Streaming Requests and Responses</a:t>
            </a:r>
          </a:p>
        </p:txBody>
      </p:sp>
    </p:spTree>
    <p:extLst>
      <p:ext uri="{BB962C8B-B14F-4D97-AF65-F5344CB8AC3E}">
        <p14:creationId xmlns:p14="http://schemas.microsoft.com/office/powerpoint/2010/main" val="32065856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51</a:t>
            </a:fld>
            <a:endParaRPr lang="en-US" dirty="0"/>
          </a:p>
        </p:txBody>
      </p:sp>
      <p:sp>
        <p:nvSpPr>
          <p:cNvPr id="680962" name="Rectangle 2"/>
          <p:cNvSpPr>
            <a:spLocks noGrp="1" noChangeArrowheads="1"/>
          </p:cNvSpPr>
          <p:nvPr>
            <p:ph type="title"/>
          </p:nvPr>
        </p:nvSpPr>
        <p:spPr/>
        <p:txBody>
          <a:bodyPr/>
          <a:lstStyle/>
          <a:p>
            <a:r>
              <a:rPr lang="en-US" dirty="0"/>
              <a:t>REST Summary</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123168"/>
            <a:ext cx="1091045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Even with all of the shortcoming highlighted, REST is the </a:t>
            </a:r>
            <a:r>
              <a:rPr lang="en-US" sz="2400" b="0" dirty="0" err="1"/>
              <a:t>defacto</a:t>
            </a:r>
            <a:r>
              <a:rPr lang="en-US" sz="2400" b="0" dirty="0"/>
              <a:t> standard these days given its proven to run reliably, at scale, and has very good tooling to support creating APIs following the REST architecture principals.</a:t>
            </a:r>
          </a:p>
          <a:p>
            <a:pPr>
              <a:lnSpc>
                <a:spcPct val="100000"/>
              </a:lnSpc>
            </a:pPr>
            <a:r>
              <a:rPr lang="en-US" sz="2400" b="0" dirty="0"/>
              <a:t>There are many good resources on the web to learn more about best practices for RESTful design and architecture.  Here is just one: </a:t>
            </a:r>
            <a:r>
              <a:rPr lang="en-US" sz="2400" b="0" dirty="0">
                <a:hlinkClick r:id="rId2"/>
              </a:rPr>
              <a:t>https://docs.microsoft.com/en-us/azure/architecture/best-practices/api-design</a:t>
            </a:r>
            <a:r>
              <a:rPr lang="en-US" sz="2400" dirty="0"/>
              <a:t> </a:t>
            </a:r>
            <a:endParaRPr lang="en-US" sz="1950" b="0" dirty="0"/>
          </a:p>
        </p:txBody>
      </p:sp>
    </p:spTree>
    <p:extLst>
      <p:ext uri="{BB962C8B-B14F-4D97-AF65-F5344CB8AC3E}">
        <p14:creationId xmlns:p14="http://schemas.microsoft.com/office/powerpoint/2010/main" val="414534374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52</a:t>
            </a:fld>
            <a:endParaRPr lang="en-US" dirty="0"/>
          </a:p>
        </p:txBody>
      </p:sp>
      <p:sp>
        <p:nvSpPr>
          <p:cNvPr id="680962" name="Rectangle 2"/>
          <p:cNvSpPr>
            <a:spLocks noGrp="1" noChangeArrowheads="1"/>
          </p:cNvSpPr>
          <p:nvPr>
            <p:ph type="title"/>
          </p:nvPr>
        </p:nvSpPr>
        <p:spPr/>
        <p:txBody>
          <a:bodyPr/>
          <a:lstStyle/>
          <a:p>
            <a:r>
              <a:rPr lang="en-US" dirty="0"/>
              <a:t>Modern REST Alternative 1 - GRPC</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123168"/>
            <a:ext cx="10910454" cy="254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What if you could improve the performance of REST by more than 10x, and introduce type safety at the same time?  Interested?</a:t>
            </a:r>
          </a:p>
          <a:p>
            <a:pPr>
              <a:lnSpc>
                <a:spcPct val="100000"/>
              </a:lnSpc>
            </a:pPr>
            <a:r>
              <a:rPr lang="en-US" sz="2400" b="0" dirty="0"/>
              <a:t>GRPC was introduced by Google in 2016 and is an essential component in any modern web service architecture</a:t>
            </a:r>
          </a:p>
          <a:p>
            <a:pPr>
              <a:lnSpc>
                <a:spcPct val="100000"/>
              </a:lnSpc>
            </a:pPr>
            <a:r>
              <a:rPr lang="en-US" sz="2400" b="0" dirty="0"/>
              <a:t>GRPC has an amazing feature set, but has one significant caveat that currently positions it as a complement to REST, and not a replacement for REST. </a:t>
            </a:r>
            <a:endParaRPr lang="en-US" sz="1950" b="0" dirty="0"/>
          </a:p>
        </p:txBody>
      </p:sp>
      <p:sp>
        <p:nvSpPr>
          <p:cNvPr id="5" name="TextBox 4">
            <a:extLst>
              <a:ext uri="{FF2B5EF4-FFF2-40B4-BE49-F238E27FC236}">
                <a16:creationId xmlns:a16="http://schemas.microsoft.com/office/drawing/2014/main" id="{948561A5-870A-428A-8E15-FE29A1EA9D6D}"/>
              </a:ext>
            </a:extLst>
          </p:cNvPr>
          <p:cNvSpPr txBox="1"/>
          <p:nvPr/>
        </p:nvSpPr>
        <p:spPr>
          <a:xfrm>
            <a:off x="4399410" y="686974"/>
            <a:ext cx="2339102" cy="343043"/>
          </a:xfrm>
          <a:prstGeom prst="rect">
            <a:avLst/>
          </a:prstGeom>
          <a:noFill/>
        </p:spPr>
        <p:txBody>
          <a:bodyPr wrap="none" rtlCol="0">
            <a:spAutoFit/>
          </a:bodyPr>
          <a:lstStyle/>
          <a:p>
            <a:pPr algn="ctr"/>
            <a:r>
              <a:rPr lang="en-US" dirty="0"/>
              <a:t>See: https://</a:t>
            </a:r>
            <a:r>
              <a:rPr lang="en-US" dirty="0" err="1"/>
              <a:t>grpc.io</a:t>
            </a:r>
            <a:r>
              <a:rPr lang="en-US" dirty="0"/>
              <a:t>/</a:t>
            </a:r>
            <a:endParaRPr lang="en-US" dirty="0">
              <a:solidFill>
                <a:srgbClr val="FF0000"/>
              </a:solidFill>
            </a:endParaRPr>
          </a:p>
        </p:txBody>
      </p:sp>
      <p:sp>
        <p:nvSpPr>
          <p:cNvPr id="6" name="Rectangle 5">
            <a:extLst>
              <a:ext uri="{FF2B5EF4-FFF2-40B4-BE49-F238E27FC236}">
                <a16:creationId xmlns:a16="http://schemas.microsoft.com/office/drawing/2014/main" id="{10B90FEE-707B-E944-E923-1175EB2B5D36}"/>
              </a:ext>
            </a:extLst>
          </p:cNvPr>
          <p:cNvSpPr/>
          <p:nvPr/>
        </p:nvSpPr>
        <p:spPr bwMode="auto">
          <a:xfrm>
            <a:off x="3125351" y="5431545"/>
            <a:ext cx="2209800" cy="73948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7" name="Rectangle 6">
            <a:extLst>
              <a:ext uri="{FF2B5EF4-FFF2-40B4-BE49-F238E27FC236}">
                <a16:creationId xmlns:a16="http://schemas.microsoft.com/office/drawing/2014/main" id="{18669EEA-1C61-BF23-5F11-2D5CBD2B45BC}"/>
              </a:ext>
            </a:extLst>
          </p:cNvPr>
          <p:cNvSpPr/>
          <p:nvPr/>
        </p:nvSpPr>
        <p:spPr bwMode="auto">
          <a:xfrm>
            <a:off x="6630551" y="5431545"/>
            <a:ext cx="2209800" cy="73948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9" name="Straight Connector 8">
            <a:extLst>
              <a:ext uri="{FF2B5EF4-FFF2-40B4-BE49-F238E27FC236}">
                <a16:creationId xmlns:a16="http://schemas.microsoft.com/office/drawing/2014/main" id="{D8A5EA6D-A7EF-2C44-F717-AB58635A8E98}"/>
              </a:ext>
            </a:extLst>
          </p:cNvPr>
          <p:cNvCxnSpPr>
            <a:cxnSpLocks/>
            <a:stCxn id="6" idx="3"/>
            <a:endCxn id="7" idx="1"/>
          </p:cNvCxnSpPr>
          <p:nvPr/>
        </p:nvCxnSpPr>
        <p:spPr bwMode="auto">
          <a:xfrm>
            <a:off x="5335151" y="580128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1" name="Rectangle 10">
            <a:extLst>
              <a:ext uri="{FF2B5EF4-FFF2-40B4-BE49-F238E27FC236}">
                <a16:creationId xmlns:a16="http://schemas.microsoft.com/office/drawing/2014/main" id="{7BC625CA-4D25-48AD-AD84-B431F8620A2B}"/>
              </a:ext>
            </a:extLst>
          </p:cNvPr>
          <p:cNvSpPr/>
          <p:nvPr/>
        </p:nvSpPr>
        <p:spPr bwMode="auto">
          <a:xfrm rot="16200000">
            <a:off x="4826884" y="5662756"/>
            <a:ext cx="73948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12" name="Rectangle 11">
            <a:extLst>
              <a:ext uri="{FF2B5EF4-FFF2-40B4-BE49-F238E27FC236}">
                <a16:creationId xmlns:a16="http://schemas.microsoft.com/office/drawing/2014/main" id="{71C98C67-F85E-62C4-9621-A0B39281B464}"/>
              </a:ext>
            </a:extLst>
          </p:cNvPr>
          <p:cNvSpPr/>
          <p:nvPr/>
        </p:nvSpPr>
        <p:spPr bwMode="auto">
          <a:xfrm rot="16200000">
            <a:off x="6405953" y="5662755"/>
            <a:ext cx="73948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15" name="Rectangle 14">
            <a:extLst>
              <a:ext uri="{FF2B5EF4-FFF2-40B4-BE49-F238E27FC236}">
                <a16:creationId xmlns:a16="http://schemas.microsoft.com/office/drawing/2014/main" id="{2ADC553E-79CC-68F1-07E3-04BCB3433C47}"/>
              </a:ext>
            </a:extLst>
          </p:cNvPr>
          <p:cNvSpPr/>
          <p:nvPr/>
        </p:nvSpPr>
        <p:spPr bwMode="auto">
          <a:xfrm>
            <a:off x="4921825" y="4044887"/>
            <a:ext cx="2209800" cy="1016912"/>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err="1">
                <a:ln>
                  <a:noFill/>
                </a:ln>
                <a:solidFill>
                  <a:schemeClr val="tx1"/>
                </a:solidFill>
                <a:effectLst/>
                <a:latin typeface="+mn-lt"/>
                <a:ea typeface="ＭＳ Ｐゴシック" charset="0"/>
              </a:rPr>
              <a:t>Protobuf</a:t>
            </a:r>
            <a:r>
              <a:rPr kumimoji="0" lang="en-US" sz="2000" b="0" i="0" u="none" strike="noStrike" cap="none" normalizeH="0" baseline="0" dirty="0">
                <a:ln>
                  <a:noFill/>
                </a:ln>
                <a:solidFill>
                  <a:schemeClr val="tx1"/>
                </a:solidFill>
                <a:effectLst/>
                <a:latin typeface="+mn-lt"/>
                <a:ea typeface="ＭＳ Ｐゴシック" charset="0"/>
              </a:rPr>
              <a:t> File</a:t>
            </a:r>
          </a:p>
        </p:txBody>
      </p:sp>
      <p:sp>
        <p:nvSpPr>
          <p:cNvPr id="16" name="Rectangle 15">
            <a:extLst>
              <a:ext uri="{FF2B5EF4-FFF2-40B4-BE49-F238E27FC236}">
                <a16:creationId xmlns:a16="http://schemas.microsoft.com/office/drawing/2014/main" id="{047A5108-FAA4-C603-CFE6-B914AEA5D107}"/>
              </a:ext>
            </a:extLst>
          </p:cNvPr>
          <p:cNvSpPr/>
          <p:nvPr/>
        </p:nvSpPr>
        <p:spPr bwMode="auto">
          <a:xfrm>
            <a:off x="4921824" y="4776301"/>
            <a:ext cx="2209799" cy="285498"/>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PROTOBUF COMPILER</a:t>
            </a:r>
            <a:endParaRPr kumimoji="0" lang="en-US" sz="1200" i="0" u="none" strike="noStrike" cap="none" normalizeH="0" baseline="0" dirty="0">
              <a:ln>
                <a:noFill/>
              </a:ln>
              <a:solidFill>
                <a:schemeClr val="tx1"/>
              </a:solidFill>
              <a:effectLst/>
              <a:latin typeface="+mn-lt"/>
              <a:ea typeface="ＭＳ Ｐゴシック" charset="0"/>
            </a:endParaRPr>
          </a:p>
        </p:txBody>
      </p:sp>
      <p:cxnSp>
        <p:nvCxnSpPr>
          <p:cNvPr id="3" name="Straight Arrow Connector 2">
            <a:extLst>
              <a:ext uri="{FF2B5EF4-FFF2-40B4-BE49-F238E27FC236}">
                <a16:creationId xmlns:a16="http://schemas.microsoft.com/office/drawing/2014/main" id="{7837DCC2-A0D6-F07E-0930-EE927D47A066}"/>
              </a:ext>
            </a:extLst>
          </p:cNvPr>
          <p:cNvCxnSpPr>
            <a:endCxn id="11" idx="3"/>
          </p:cNvCxnSpPr>
          <p:nvPr/>
        </p:nvCxnSpPr>
        <p:spPr>
          <a:xfrm flipH="1">
            <a:off x="5196626" y="5061799"/>
            <a:ext cx="345192" cy="369744"/>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820AFC3-0425-E79B-66C6-EDB61FE4545F}"/>
              </a:ext>
            </a:extLst>
          </p:cNvPr>
          <p:cNvCxnSpPr>
            <a:cxnSpLocks/>
            <a:endCxn id="12" idx="3"/>
          </p:cNvCxnSpPr>
          <p:nvPr/>
        </p:nvCxnSpPr>
        <p:spPr>
          <a:xfrm>
            <a:off x="6328977" y="5061795"/>
            <a:ext cx="446718" cy="36974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508954CE-5B28-22A7-0B1F-8C5B7C30BCED}"/>
              </a:ext>
            </a:extLst>
          </p:cNvPr>
          <p:cNvSpPr txBox="1"/>
          <p:nvPr/>
        </p:nvSpPr>
        <p:spPr>
          <a:xfrm>
            <a:off x="4264321" y="5089881"/>
            <a:ext cx="1027717" cy="259430"/>
          </a:xfrm>
          <a:prstGeom prst="rect">
            <a:avLst/>
          </a:prstGeom>
          <a:noFill/>
        </p:spPr>
        <p:txBody>
          <a:bodyPr wrap="none" rtlCol="0">
            <a:spAutoFit/>
          </a:bodyPr>
          <a:lstStyle/>
          <a:p>
            <a:pPr algn="ctr"/>
            <a:r>
              <a:rPr lang="en-US" sz="1200" dirty="0"/>
              <a:t>GENERATE</a:t>
            </a:r>
            <a:endParaRPr lang="en-US" sz="1200" dirty="0">
              <a:solidFill>
                <a:srgbClr val="FF0000"/>
              </a:solidFill>
            </a:endParaRPr>
          </a:p>
        </p:txBody>
      </p:sp>
      <p:sp>
        <p:nvSpPr>
          <p:cNvPr id="24" name="TextBox 23">
            <a:extLst>
              <a:ext uri="{FF2B5EF4-FFF2-40B4-BE49-F238E27FC236}">
                <a16:creationId xmlns:a16="http://schemas.microsoft.com/office/drawing/2014/main" id="{B76DFC57-8390-C690-FEE0-DED75A085EF1}"/>
              </a:ext>
            </a:extLst>
          </p:cNvPr>
          <p:cNvSpPr txBox="1"/>
          <p:nvPr/>
        </p:nvSpPr>
        <p:spPr>
          <a:xfrm>
            <a:off x="6637166" y="5134961"/>
            <a:ext cx="1027717" cy="259430"/>
          </a:xfrm>
          <a:prstGeom prst="rect">
            <a:avLst/>
          </a:prstGeom>
          <a:noFill/>
        </p:spPr>
        <p:txBody>
          <a:bodyPr wrap="none" rtlCol="0">
            <a:spAutoFit/>
          </a:bodyPr>
          <a:lstStyle/>
          <a:p>
            <a:pPr algn="ctr"/>
            <a:r>
              <a:rPr lang="en-US" sz="1200" dirty="0"/>
              <a:t>GENERATE</a:t>
            </a:r>
            <a:endParaRPr lang="en-US" sz="1200" dirty="0">
              <a:solidFill>
                <a:srgbClr val="FF0000"/>
              </a:solidFill>
            </a:endParaRPr>
          </a:p>
        </p:txBody>
      </p:sp>
    </p:spTree>
    <p:extLst>
      <p:ext uri="{BB962C8B-B14F-4D97-AF65-F5344CB8AC3E}">
        <p14:creationId xmlns:p14="http://schemas.microsoft.com/office/powerpoint/2010/main" val="3586446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53</a:t>
            </a:fld>
            <a:endParaRPr lang="en-US" dirty="0"/>
          </a:p>
        </p:txBody>
      </p:sp>
      <p:sp>
        <p:nvSpPr>
          <p:cNvPr id="680962" name="Rectangle 2"/>
          <p:cNvSpPr>
            <a:spLocks noGrp="1" noChangeArrowheads="1"/>
          </p:cNvSpPr>
          <p:nvPr>
            <p:ph type="title"/>
          </p:nvPr>
        </p:nvSpPr>
        <p:spPr/>
        <p:txBody>
          <a:bodyPr/>
          <a:lstStyle/>
          <a:p>
            <a:r>
              <a:rPr lang="en-US" dirty="0"/>
              <a:t>GRPC Architecture</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820702"/>
            <a:ext cx="1091045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000" b="0" dirty="0"/>
              <a:t>With GRPC you define your client/server interactions in a </a:t>
            </a:r>
            <a:r>
              <a:rPr lang="en-US" sz="2000" b="0" dirty="0" err="1"/>
              <a:t>protobuf</a:t>
            </a:r>
            <a:r>
              <a:rPr lang="en-US" sz="2000" b="0" dirty="0"/>
              <a:t> file</a:t>
            </a:r>
          </a:p>
          <a:p>
            <a:pPr>
              <a:lnSpc>
                <a:spcPct val="100000"/>
              </a:lnSpc>
            </a:pPr>
            <a:r>
              <a:rPr lang="en-US" sz="2000" b="0" dirty="0"/>
              <a:t>You then compile that </a:t>
            </a:r>
            <a:r>
              <a:rPr lang="en-US" sz="2000" b="0" dirty="0" err="1"/>
              <a:t>protobuf</a:t>
            </a:r>
            <a:r>
              <a:rPr lang="en-US" sz="2000" b="0" dirty="0"/>
              <a:t> file into code that can be imported into your client and server.  This code facilitates all the communication</a:t>
            </a:r>
          </a:p>
          <a:p>
            <a:pPr>
              <a:lnSpc>
                <a:spcPct val="100000"/>
              </a:lnSpc>
            </a:pPr>
            <a:r>
              <a:rPr lang="en-US" sz="2000" b="0" dirty="0"/>
              <a:t>If you are using a strongly typed language, the generated code enforces this at compile time – a big benefit over REST</a:t>
            </a:r>
          </a:p>
          <a:p>
            <a:pPr>
              <a:lnSpc>
                <a:spcPct val="100000"/>
              </a:lnSpc>
            </a:pPr>
            <a:r>
              <a:rPr lang="en-US" sz="2000" b="0" dirty="0"/>
              <a:t>This architecture has been used many times before and has not worked out – MSRPC (2006), CORBA (1990s) – </a:t>
            </a:r>
            <a:r>
              <a:rPr lang="en-US" sz="2000" b="0" dirty="0" err="1"/>
              <a:t>Whats</a:t>
            </a:r>
            <a:r>
              <a:rPr lang="en-US" sz="2000" b="0" dirty="0"/>
              <a:t> Different?  </a:t>
            </a:r>
            <a:r>
              <a:rPr lang="en-US" sz="2000" dirty="0"/>
              <a:t>The communication between the client and server flows over HTTP/2 (vs TCP/IP sockets) – which works at amazing scale!</a:t>
            </a:r>
          </a:p>
          <a:p>
            <a:pPr>
              <a:lnSpc>
                <a:spcPct val="100000"/>
              </a:lnSpc>
            </a:pPr>
            <a:endParaRPr lang="en-US" sz="1800" b="0" dirty="0"/>
          </a:p>
        </p:txBody>
      </p:sp>
      <p:sp>
        <p:nvSpPr>
          <p:cNvPr id="6" name="Rectangle 5">
            <a:extLst>
              <a:ext uri="{FF2B5EF4-FFF2-40B4-BE49-F238E27FC236}">
                <a16:creationId xmlns:a16="http://schemas.microsoft.com/office/drawing/2014/main" id="{10B90FEE-707B-E944-E923-1175EB2B5D36}"/>
              </a:ext>
            </a:extLst>
          </p:cNvPr>
          <p:cNvSpPr/>
          <p:nvPr/>
        </p:nvSpPr>
        <p:spPr bwMode="auto">
          <a:xfrm>
            <a:off x="3125351" y="5431545"/>
            <a:ext cx="2209800" cy="73948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7" name="Rectangle 6">
            <a:extLst>
              <a:ext uri="{FF2B5EF4-FFF2-40B4-BE49-F238E27FC236}">
                <a16:creationId xmlns:a16="http://schemas.microsoft.com/office/drawing/2014/main" id="{18669EEA-1C61-BF23-5F11-2D5CBD2B45BC}"/>
              </a:ext>
            </a:extLst>
          </p:cNvPr>
          <p:cNvSpPr/>
          <p:nvPr/>
        </p:nvSpPr>
        <p:spPr bwMode="auto">
          <a:xfrm>
            <a:off x="6630551" y="5431545"/>
            <a:ext cx="2209800" cy="73948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9" name="Straight Connector 8">
            <a:extLst>
              <a:ext uri="{FF2B5EF4-FFF2-40B4-BE49-F238E27FC236}">
                <a16:creationId xmlns:a16="http://schemas.microsoft.com/office/drawing/2014/main" id="{D8A5EA6D-A7EF-2C44-F717-AB58635A8E98}"/>
              </a:ext>
            </a:extLst>
          </p:cNvPr>
          <p:cNvCxnSpPr>
            <a:cxnSpLocks/>
            <a:stCxn id="6" idx="3"/>
            <a:endCxn id="7" idx="1"/>
          </p:cNvCxnSpPr>
          <p:nvPr/>
        </p:nvCxnSpPr>
        <p:spPr bwMode="auto">
          <a:xfrm>
            <a:off x="5335151" y="580128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1" name="Rectangle 10">
            <a:extLst>
              <a:ext uri="{FF2B5EF4-FFF2-40B4-BE49-F238E27FC236}">
                <a16:creationId xmlns:a16="http://schemas.microsoft.com/office/drawing/2014/main" id="{7BC625CA-4D25-48AD-AD84-B431F8620A2B}"/>
              </a:ext>
            </a:extLst>
          </p:cNvPr>
          <p:cNvSpPr/>
          <p:nvPr/>
        </p:nvSpPr>
        <p:spPr bwMode="auto">
          <a:xfrm rot="16200000">
            <a:off x="4826884" y="5662756"/>
            <a:ext cx="73948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12" name="Rectangle 11">
            <a:extLst>
              <a:ext uri="{FF2B5EF4-FFF2-40B4-BE49-F238E27FC236}">
                <a16:creationId xmlns:a16="http://schemas.microsoft.com/office/drawing/2014/main" id="{71C98C67-F85E-62C4-9621-A0B39281B464}"/>
              </a:ext>
            </a:extLst>
          </p:cNvPr>
          <p:cNvSpPr/>
          <p:nvPr/>
        </p:nvSpPr>
        <p:spPr bwMode="auto">
          <a:xfrm rot="16200000">
            <a:off x="6405953" y="5662755"/>
            <a:ext cx="73948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15" name="Rectangle 14">
            <a:extLst>
              <a:ext uri="{FF2B5EF4-FFF2-40B4-BE49-F238E27FC236}">
                <a16:creationId xmlns:a16="http://schemas.microsoft.com/office/drawing/2014/main" id="{2ADC553E-79CC-68F1-07E3-04BCB3433C47}"/>
              </a:ext>
            </a:extLst>
          </p:cNvPr>
          <p:cNvSpPr/>
          <p:nvPr/>
        </p:nvSpPr>
        <p:spPr bwMode="auto">
          <a:xfrm>
            <a:off x="4921825" y="4044887"/>
            <a:ext cx="2209800" cy="1016912"/>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err="1">
                <a:ln>
                  <a:noFill/>
                </a:ln>
                <a:solidFill>
                  <a:schemeClr val="tx1"/>
                </a:solidFill>
                <a:effectLst/>
                <a:latin typeface="+mn-lt"/>
                <a:ea typeface="ＭＳ Ｐゴシック" charset="0"/>
              </a:rPr>
              <a:t>Protobuf</a:t>
            </a:r>
            <a:r>
              <a:rPr kumimoji="0" lang="en-US" sz="2000" b="0" i="0" u="none" strike="noStrike" cap="none" normalizeH="0" baseline="0" dirty="0">
                <a:ln>
                  <a:noFill/>
                </a:ln>
                <a:solidFill>
                  <a:schemeClr val="tx1"/>
                </a:solidFill>
                <a:effectLst/>
                <a:latin typeface="+mn-lt"/>
                <a:ea typeface="ＭＳ Ｐゴシック" charset="0"/>
              </a:rPr>
              <a:t> File</a:t>
            </a:r>
          </a:p>
        </p:txBody>
      </p:sp>
      <p:sp>
        <p:nvSpPr>
          <p:cNvPr id="16" name="Rectangle 15">
            <a:extLst>
              <a:ext uri="{FF2B5EF4-FFF2-40B4-BE49-F238E27FC236}">
                <a16:creationId xmlns:a16="http://schemas.microsoft.com/office/drawing/2014/main" id="{047A5108-FAA4-C603-CFE6-B914AEA5D107}"/>
              </a:ext>
            </a:extLst>
          </p:cNvPr>
          <p:cNvSpPr/>
          <p:nvPr/>
        </p:nvSpPr>
        <p:spPr bwMode="auto">
          <a:xfrm>
            <a:off x="4921824" y="4776301"/>
            <a:ext cx="2209799" cy="285498"/>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PROTOBUF COMPILER</a:t>
            </a:r>
            <a:endParaRPr kumimoji="0" lang="en-US" sz="1200" i="0" u="none" strike="noStrike" cap="none" normalizeH="0" baseline="0" dirty="0">
              <a:ln>
                <a:noFill/>
              </a:ln>
              <a:solidFill>
                <a:schemeClr val="tx1"/>
              </a:solidFill>
              <a:effectLst/>
              <a:latin typeface="+mn-lt"/>
              <a:ea typeface="ＭＳ Ｐゴシック" charset="0"/>
            </a:endParaRPr>
          </a:p>
        </p:txBody>
      </p:sp>
      <p:cxnSp>
        <p:nvCxnSpPr>
          <p:cNvPr id="3" name="Straight Arrow Connector 2">
            <a:extLst>
              <a:ext uri="{FF2B5EF4-FFF2-40B4-BE49-F238E27FC236}">
                <a16:creationId xmlns:a16="http://schemas.microsoft.com/office/drawing/2014/main" id="{7837DCC2-A0D6-F07E-0930-EE927D47A066}"/>
              </a:ext>
            </a:extLst>
          </p:cNvPr>
          <p:cNvCxnSpPr>
            <a:endCxn id="11" idx="3"/>
          </p:cNvCxnSpPr>
          <p:nvPr/>
        </p:nvCxnSpPr>
        <p:spPr>
          <a:xfrm flipH="1">
            <a:off x="5196626" y="5061799"/>
            <a:ext cx="345192" cy="369744"/>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820AFC3-0425-E79B-66C6-EDB61FE4545F}"/>
              </a:ext>
            </a:extLst>
          </p:cNvPr>
          <p:cNvCxnSpPr>
            <a:cxnSpLocks/>
            <a:endCxn id="12" idx="3"/>
          </p:cNvCxnSpPr>
          <p:nvPr/>
        </p:nvCxnSpPr>
        <p:spPr>
          <a:xfrm>
            <a:off x="6328977" y="5061795"/>
            <a:ext cx="446718" cy="36974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508954CE-5B28-22A7-0B1F-8C5B7C30BCED}"/>
              </a:ext>
            </a:extLst>
          </p:cNvPr>
          <p:cNvSpPr txBox="1"/>
          <p:nvPr/>
        </p:nvSpPr>
        <p:spPr>
          <a:xfrm>
            <a:off x="4264321" y="5089881"/>
            <a:ext cx="1027717" cy="259430"/>
          </a:xfrm>
          <a:prstGeom prst="rect">
            <a:avLst/>
          </a:prstGeom>
          <a:noFill/>
        </p:spPr>
        <p:txBody>
          <a:bodyPr wrap="none" rtlCol="0">
            <a:spAutoFit/>
          </a:bodyPr>
          <a:lstStyle/>
          <a:p>
            <a:pPr algn="ctr"/>
            <a:r>
              <a:rPr lang="en-US" sz="1200" dirty="0"/>
              <a:t>GENERATE</a:t>
            </a:r>
            <a:endParaRPr lang="en-US" sz="1200" dirty="0">
              <a:solidFill>
                <a:srgbClr val="FF0000"/>
              </a:solidFill>
            </a:endParaRPr>
          </a:p>
        </p:txBody>
      </p:sp>
      <p:sp>
        <p:nvSpPr>
          <p:cNvPr id="24" name="TextBox 23">
            <a:extLst>
              <a:ext uri="{FF2B5EF4-FFF2-40B4-BE49-F238E27FC236}">
                <a16:creationId xmlns:a16="http://schemas.microsoft.com/office/drawing/2014/main" id="{B76DFC57-8390-C690-FEE0-DED75A085EF1}"/>
              </a:ext>
            </a:extLst>
          </p:cNvPr>
          <p:cNvSpPr txBox="1"/>
          <p:nvPr/>
        </p:nvSpPr>
        <p:spPr>
          <a:xfrm>
            <a:off x="6637166" y="5134961"/>
            <a:ext cx="1027717" cy="259430"/>
          </a:xfrm>
          <a:prstGeom prst="rect">
            <a:avLst/>
          </a:prstGeom>
          <a:noFill/>
        </p:spPr>
        <p:txBody>
          <a:bodyPr wrap="none" rtlCol="0">
            <a:spAutoFit/>
          </a:bodyPr>
          <a:lstStyle/>
          <a:p>
            <a:pPr algn="ctr"/>
            <a:r>
              <a:rPr lang="en-US" sz="1200" dirty="0"/>
              <a:t>GENERATE</a:t>
            </a:r>
            <a:endParaRPr lang="en-US" sz="1200" dirty="0">
              <a:solidFill>
                <a:srgbClr val="FF0000"/>
              </a:solidFill>
            </a:endParaRPr>
          </a:p>
        </p:txBody>
      </p:sp>
      <p:sp>
        <p:nvSpPr>
          <p:cNvPr id="17" name="TextBox 16">
            <a:extLst>
              <a:ext uri="{FF2B5EF4-FFF2-40B4-BE49-F238E27FC236}">
                <a16:creationId xmlns:a16="http://schemas.microsoft.com/office/drawing/2014/main" id="{A77D3EDA-3E8B-2169-DF1C-3BA2FC50586B}"/>
              </a:ext>
            </a:extLst>
          </p:cNvPr>
          <p:cNvSpPr txBox="1"/>
          <p:nvPr/>
        </p:nvSpPr>
        <p:spPr>
          <a:xfrm>
            <a:off x="5610092" y="5505890"/>
            <a:ext cx="752130" cy="287323"/>
          </a:xfrm>
          <a:prstGeom prst="rect">
            <a:avLst/>
          </a:prstGeom>
          <a:noFill/>
        </p:spPr>
        <p:txBody>
          <a:bodyPr wrap="none" rtlCol="0">
            <a:spAutoFit/>
          </a:bodyPr>
          <a:lstStyle/>
          <a:p>
            <a:pPr algn="ctr"/>
            <a:r>
              <a:rPr lang="en-US" sz="1400" dirty="0">
                <a:solidFill>
                  <a:srgbClr val="FF0000"/>
                </a:solidFill>
              </a:rPr>
              <a:t>HTTP2</a:t>
            </a:r>
          </a:p>
        </p:txBody>
      </p:sp>
    </p:spTree>
    <p:extLst>
      <p:ext uri="{BB962C8B-B14F-4D97-AF65-F5344CB8AC3E}">
        <p14:creationId xmlns:p14="http://schemas.microsoft.com/office/powerpoint/2010/main" val="132943850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54</a:t>
            </a:fld>
            <a:endParaRPr lang="en-US" dirty="0"/>
          </a:p>
        </p:txBody>
      </p:sp>
      <p:sp>
        <p:nvSpPr>
          <p:cNvPr id="680962" name="Rectangle 2"/>
          <p:cNvSpPr>
            <a:spLocks noGrp="1" noChangeArrowheads="1"/>
          </p:cNvSpPr>
          <p:nvPr>
            <p:ph type="title"/>
          </p:nvPr>
        </p:nvSpPr>
        <p:spPr/>
        <p:txBody>
          <a:bodyPr/>
          <a:lstStyle/>
          <a:p>
            <a:r>
              <a:rPr lang="en-US" dirty="0"/>
              <a:t>What does a </a:t>
            </a:r>
            <a:r>
              <a:rPr lang="en-US" dirty="0" err="1"/>
              <a:t>protobuf</a:t>
            </a:r>
            <a:r>
              <a:rPr lang="en-US" dirty="0"/>
              <a:t> file look like?</a:t>
            </a:r>
            <a:br>
              <a:rPr lang="en-US" dirty="0"/>
            </a:br>
            <a:endParaRPr lang="en-US" dirty="0"/>
          </a:p>
        </p:txBody>
      </p:sp>
      <p:sp>
        <p:nvSpPr>
          <p:cNvPr id="10" name="Rectangle 9">
            <a:extLst>
              <a:ext uri="{FF2B5EF4-FFF2-40B4-BE49-F238E27FC236}">
                <a16:creationId xmlns:a16="http://schemas.microsoft.com/office/drawing/2014/main" id="{AA5935A8-E0E7-F202-7CB8-614260BAF5B3}"/>
              </a:ext>
            </a:extLst>
          </p:cNvPr>
          <p:cNvSpPr/>
          <p:nvPr/>
        </p:nvSpPr>
        <p:spPr>
          <a:xfrm>
            <a:off x="360218" y="834641"/>
            <a:ext cx="8534400" cy="5133713"/>
          </a:xfrm>
          <a:prstGeom prst="rect">
            <a:avLst/>
          </a:prstGeom>
        </p:spPr>
        <p:txBody>
          <a:bodyPr wrap="square">
            <a:spAutoFit/>
          </a:bodyPr>
          <a:lstStyle/>
          <a:p>
            <a:pPr>
              <a:tabLst>
                <a:tab pos="217488" algn="l"/>
                <a:tab pos="449263" algn="l"/>
                <a:tab pos="627063" algn="l"/>
              </a:tabLst>
            </a:pPr>
            <a:r>
              <a:rPr lang="en-US" sz="1400" b="0" dirty="0">
                <a:solidFill>
                  <a:srgbClr val="0432FF"/>
                </a:solidFill>
                <a:latin typeface="Menlo" panose="020B0609030804020204" pitchFamily="49" charset="0"/>
              </a:rPr>
              <a:t>syntax</a:t>
            </a:r>
            <a:r>
              <a:rPr lang="en-US" sz="1400" b="0" dirty="0">
                <a:solidFill>
                  <a:srgbClr val="D4D4D4"/>
                </a:solidFill>
                <a:latin typeface="Menlo" panose="020B0609030804020204" pitchFamily="49" charset="0"/>
              </a:rPr>
              <a:t> = </a:t>
            </a:r>
            <a:r>
              <a:rPr lang="en-US" sz="1400" b="0" dirty="0">
                <a:solidFill>
                  <a:schemeClr val="accent6"/>
                </a:solidFill>
                <a:latin typeface="Menlo" panose="020B0609030804020204" pitchFamily="49" charset="0"/>
              </a:rPr>
              <a:t>"proto3";</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package</a:t>
            </a:r>
            <a:r>
              <a:rPr lang="en-US" sz="1400" b="0" dirty="0">
                <a:solidFill>
                  <a:srgbClr val="D4D4D4"/>
                </a:solidFill>
                <a:latin typeface="Menlo" panose="020B0609030804020204" pitchFamily="49" charset="0"/>
              </a:rPr>
              <a:t> </a:t>
            </a:r>
            <a:r>
              <a:rPr lang="en-US" sz="1400" b="0" dirty="0" err="1">
                <a:solidFill>
                  <a:schemeClr val="accent6"/>
                </a:solidFill>
                <a:latin typeface="Menlo" panose="020B0609030804020204" pitchFamily="49" charset="0"/>
              </a:rPr>
              <a:t>BCGrpc</a:t>
            </a:r>
            <a:r>
              <a:rPr lang="en-US" sz="1400" b="0" dirty="0">
                <a:solidFill>
                  <a:srgbClr val="D4D4D4"/>
                </a:solidFill>
                <a:latin typeface="Menlo" panose="020B0609030804020204" pitchFamily="49" charset="0"/>
              </a:rPr>
              <a:t>;</a:t>
            </a:r>
          </a:p>
          <a:p>
            <a:pPr>
              <a:tabLst>
                <a:tab pos="217488" algn="l"/>
                <a:tab pos="449263" algn="l"/>
                <a:tab pos="627063" algn="l"/>
              </a:tabLst>
            </a:pPr>
            <a:endParaRPr lang="en-US" sz="1400" b="0" dirty="0">
              <a:solidFill>
                <a:srgbClr val="D4D4D4"/>
              </a:solidFill>
              <a:latin typeface="Menlo" panose="020B0609030804020204" pitchFamily="49" charset="0"/>
            </a:endParaRP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service</a:t>
            </a:r>
            <a:r>
              <a:rPr lang="en-US" sz="1400" b="0" dirty="0">
                <a:solidFill>
                  <a:srgbClr val="D4D4D4"/>
                </a:solidFill>
                <a:latin typeface="Menlo" panose="020B0609030804020204" pitchFamily="49" charset="0"/>
              </a:rPr>
              <a:t> </a:t>
            </a:r>
            <a:r>
              <a:rPr lang="en-US" sz="1400" b="0" dirty="0" err="1">
                <a:solidFill>
                  <a:srgbClr val="4EC9B0"/>
                </a:solidFill>
                <a:latin typeface="Menlo" panose="020B0609030804020204" pitchFamily="49" charset="0"/>
              </a:rPr>
              <a:t>BCSolver</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BlockSolver</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BcRequest</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BcResponse</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latin typeface="Menlo" panose="020B0609030804020204" pitchFamily="49" charset="0"/>
              </a:rPr>
              <a:t>}</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message</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BcRequest</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query</a:t>
            </a:r>
            <a:r>
              <a:rPr lang="en-US" sz="1400" b="0" dirty="0">
                <a:solidFill>
                  <a:srgbClr val="D4D4D4"/>
                </a:solidFill>
                <a:latin typeface="Menlo" panose="020B0609030804020204" pitchFamily="49" charset="0"/>
              </a:rPr>
              <a:t> </a:t>
            </a:r>
            <a:r>
              <a:rPr lang="en-US" sz="1400" b="0" dirty="0">
                <a:latin typeface="Menlo" panose="020B0609030804020204" pitchFamily="49" charset="0"/>
              </a:rPr>
              <a:t>= 1;</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parent_block_id</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2;</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block_id</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3;</a:t>
            </a:r>
          </a:p>
          <a:p>
            <a:pPr>
              <a:tabLst>
                <a:tab pos="217488" algn="l"/>
                <a:tab pos="449263" algn="l"/>
                <a:tab pos="627063" algn="l"/>
              </a:tabLst>
            </a:pPr>
            <a:r>
              <a:rPr lang="en-US" sz="1400" b="0" dirty="0">
                <a:solidFill>
                  <a:srgbClr val="0432FF"/>
                </a:solidFill>
                <a:latin typeface="Menlo" panose="020B0609030804020204" pitchFamily="49" charset="0"/>
              </a:rPr>
              <a:t>	uint64</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max_tries</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4;</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complexity</a:t>
            </a:r>
            <a:r>
              <a:rPr lang="en-US" sz="1400" b="0" dirty="0">
                <a:solidFill>
                  <a:srgbClr val="D4D4D4"/>
                </a:solidFill>
                <a:latin typeface="Menlo" panose="020B0609030804020204" pitchFamily="49" charset="0"/>
              </a:rPr>
              <a:t> </a:t>
            </a:r>
            <a:r>
              <a:rPr lang="en-US" sz="1400" b="0" dirty="0">
                <a:latin typeface="Menlo" panose="020B0609030804020204" pitchFamily="49" charset="0"/>
              </a:rPr>
              <a:t>= 5;</a:t>
            </a:r>
          </a:p>
          <a:p>
            <a:pPr>
              <a:tabLst>
                <a:tab pos="217488" algn="l"/>
                <a:tab pos="449263" algn="l"/>
                <a:tab pos="627063" algn="l"/>
              </a:tabLst>
            </a:pPr>
            <a:r>
              <a:rPr lang="en-US" sz="1400" b="0" dirty="0">
                <a:latin typeface="Menlo" panose="020B0609030804020204" pitchFamily="49" charset="0"/>
              </a:rPr>
              <a:t>}</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message</a:t>
            </a:r>
            <a:r>
              <a:rPr lang="en-US" sz="1400" b="0" dirty="0">
                <a:solidFill>
                  <a:srgbClr val="D4D4D4"/>
                </a:solidFill>
                <a:latin typeface="Menlo" panose="020B0609030804020204" pitchFamily="49" charset="0"/>
              </a:rPr>
              <a:t> </a:t>
            </a:r>
            <a:r>
              <a:rPr lang="en-US" sz="1400" b="0" dirty="0" err="1">
                <a:solidFill>
                  <a:srgbClr val="4EC9B0"/>
                </a:solidFill>
                <a:latin typeface="Menlo" panose="020B0609030804020204" pitchFamily="49" charset="0"/>
              </a:rPr>
              <a:t>BcResponse</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block_hash</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1;</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block_id</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2;</a:t>
            </a:r>
          </a:p>
          <a:p>
            <a:pPr>
              <a:tabLst>
                <a:tab pos="217488" algn="l"/>
                <a:tab pos="449263" algn="l"/>
                <a:tab pos="627063" algn="l"/>
              </a:tabLst>
            </a:pPr>
            <a:r>
              <a:rPr lang="en-US" sz="1400" b="0" dirty="0">
                <a:solidFill>
                  <a:srgbClr val="0432FF"/>
                </a:solidFill>
                <a:latin typeface="Menlo" panose="020B0609030804020204" pitchFamily="49" charset="0"/>
              </a:rPr>
              <a:t>	int64</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exec_time_ms</a:t>
            </a:r>
            <a:r>
              <a:rPr lang="en-US" sz="1400" b="0" dirty="0">
                <a:solidFill>
                  <a:srgbClr val="D4D4D4"/>
                </a:solidFill>
                <a:latin typeface="Menlo" panose="020B0609030804020204" pitchFamily="49" charset="0"/>
              </a:rPr>
              <a:t> </a:t>
            </a:r>
            <a:r>
              <a:rPr lang="en-US" sz="1400" b="0" dirty="0">
                <a:latin typeface="Menlo" panose="020B0609030804020204" pitchFamily="49" charset="0"/>
              </a:rPr>
              <a:t>= 3;</a:t>
            </a:r>
          </a:p>
          <a:p>
            <a:pPr>
              <a:tabLst>
                <a:tab pos="217488" algn="l"/>
                <a:tab pos="449263" algn="l"/>
                <a:tab pos="627063" algn="l"/>
              </a:tabLst>
            </a:pPr>
            <a:r>
              <a:rPr lang="en-US" sz="1400" b="0" dirty="0">
                <a:solidFill>
                  <a:srgbClr val="0432FF"/>
                </a:solidFill>
                <a:latin typeface="Menlo" panose="020B0609030804020204" pitchFamily="49" charset="0"/>
              </a:rPr>
              <a:t>	bool</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found</a:t>
            </a:r>
            <a:r>
              <a:rPr lang="en-US" sz="1400" b="0" dirty="0">
                <a:solidFill>
                  <a:srgbClr val="D4D4D4"/>
                </a:solidFill>
                <a:latin typeface="Menlo" panose="020B0609030804020204" pitchFamily="49" charset="0"/>
              </a:rPr>
              <a:t> </a:t>
            </a:r>
            <a:r>
              <a:rPr lang="en-US" sz="1400" b="0" dirty="0">
                <a:latin typeface="Menlo" panose="020B0609030804020204" pitchFamily="49" charset="0"/>
              </a:rPr>
              <a:t>= 4;</a:t>
            </a:r>
          </a:p>
          <a:p>
            <a:pPr>
              <a:tabLst>
                <a:tab pos="217488" algn="l"/>
                <a:tab pos="449263" algn="l"/>
                <a:tab pos="627063" algn="l"/>
              </a:tabLst>
            </a:pPr>
            <a:r>
              <a:rPr lang="en-US" sz="1400" b="0" dirty="0">
                <a:solidFill>
                  <a:srgbClr val="0432FF"/>
                </a:solidFill>
                <a:latin typeface="Menlo" panose="020B0609030804020204" pitchFamily="49" charset="0"/>
              </a:rPr>
              <a:t>	uint64</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nonce</a:t>
            </a:r>
            <a:r>
              <a:rPr lang="en-US" sz="1400" b="0" dirty="0">
                <a:solidFill>
                  <a:srgbClr val="D4D4D4"/>
                </a:solidFill>
                <a:latin typeface="Menlo" panose="020B0609030804020204" pitchFamily="49" charset="0"/>
              </a:rPr>
              <a:t> </a:t>
            </a:r>
            <a:r>
              <a:rPr lang="en-US" sz="1400" b="0" dirty="0">
                <a:latin typeface="Menlo" panose="020B0609030804020204" pitchFamily="49" charset="0"/>
              </a:rPr>
              <a:t>= 5;</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parent_block_id</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6;</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query</a:t>
            </a:r>
            <a:r>
              <a:rPr lang="en-US" sz="1400" b="0" dirty="0">
                <a:solidFill>
                  <a:srgbClr val="D4D4D4"/>
                </a:solidFill>
                <a:latin typeface="Menlo" panose="020B0609030804020204" pitchFamily="49" charset="0"/>
              </a:rPr>
              <a:t> </a:t>
            </a:r>
            <a:r>
              <a:rPr lang="en-US" sz="1400" b="0" dirty="0">
                <a:latin typeface="Menlo" panose="020B0609030804020204" pitchFamily="49" charset="0"/>
              </a:rPr>
              <a:t>= 7;</a:t>
            </a:r>
          </a:p>
          <a:p>
            <a:pPr>
              <a:tabLst>
                <a:tab pos="217488" algn="l"/>
                <a:tab pos="449263" algn="l"/>
                <a:tab pos="627063" algn="l"/>
              </a:tabLst>
            </a:pPr>
            <a:r>
              <a:rPr lang="en-US" sz="1400" b="0" dirty="0">
                <a:latin typeface="Menlo" panose="020B0609030804020204" pitchFamily="49" charset="0"/>
              </a:rPr>
              <a:t>}</a:t>
            </a:r>
            <a:endParaRPr lang="en-US" sz="1400" b="0" dirty="0">
              <a:effectLst/>
              <a:latin typeface="Menlo" panose="020B0609030804020204" pitchFamily="49" charset="0"/>
            </a:endParaRPr>
          </a:p>
        </p:txBody>
      </p:sp>
      <p:sp>
        <p:nvSpPr>
          <p:cNvPr id="20" name="TextBox 19">
            <a:extLst>
              <a:ext uri="{FF2B5EF4-FFF2-40B4-BE49-F238E27FC236}">
                <a16:creationId xmlns:a16="http://schemas.microsoft.com/office/drawing/2014/main" id="{29028D0F-2945-35AC-BCDC-F5D1B738FF01}"/>
              </a:ext>
            </a:extLst>
          </p:cNvPr>
          <p:cNvSpPr txBox="1"/>
          <p:nvPr/>
        </p:nvSpPr>
        <p:spPr>
          <a:xfrm>
            <a:off x="3802167" y="1362067"/>
            <a:ext cx="4224233" cy="343043"/>
          </a:xfrm>
          <a:prstGeom prst="rect">
            <a:avLst/>
          </a:prstGeom>
          <a:noFill/>
        </p:spPr>
        <p:txBody>
          <a:bodyPr wrap="none" rtlCol="0">
            <a:spAutoFit/>
          </a:bodyPr>
          <a:lstStyle/>
          <a:p>
            <a:pPr algn="ctr"/>
            <a:r>
              <a:rPr lang="en-US" dirty="0"/>
              <a:t>Defines the client/server interactions</a:t>
            </a:r>
            <a:endParaRPr lang="en-US" dirty="0">
              <a:solidFill>
                <a:srgbClr val="FF0000"/>
              </a:solidFill>
            </a:endParaRPr>
          </a:p>
        </p:txBody>
      </p:sp>
      <p:cxnSp>
        <p:nvCxnSpPr>
          <p:cNvPr id="14" name="Straight Arrow Connector 13">
            <a:extLst>
              <a:ext uri="{FF2B5EF4-FFF2-40B4-BE49-F238E27FC236}">
                <a16:creationId xmlns:a16="http://schemas.microsoft.com/office/drawing/2014/main" id="{01C2B1E5-1DA5-004E-458D-D46E481F69C3}"/>
              </a:ext>
            </a:extLst>
          </p:cNvPr>
          <p:cNvCxnSpPr>
            <a:stCxn id="20" idx="1"/>
          </p:cNvCxnSpPr>
          <p:nvPr/>
        </p:nvCxnSpPr>
        <p:spPr>
          <a:xfrm flipH="1">
            <a:off x="1136073" y="1533589"/>
            <a:ext cx="2666094" cy="2952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3E6317D-54FB-B9CE-984F-AE731576FF5C}"/>
              </a:ext>
            </a:extLst>
          </p:cNvPr>
          <p:cNvSpPr txBox="1"/>
          <p:nvPr/>
        </p:nvSpPr>
        <p:spPr>
          <a:xfrm>
            <a:off x="4137891" y="2215781"/>
            <a:ext cx="4814138" cy="343043"/>
          </a:xfrm>
          <a:prstGeom prst="rect">
            <a:avLst/>
          </a:prstGeom>
          <a:noFill/>
        </p:spPr>
        <p:txBody>
          <a:bodyPr wrap="none" rtlCol="0">
            <a:spAutoFit/>
          </a:bodyPr>
          <a:lstStyle/>
          <a:p>
            <a:pPr algn="ctr"/>
            <a:r>
              <a:rPr lang="en-US" dirty="0"/>
              <a:t>Defines the message structures and types</a:t>
            </a:r>
            <a:endParaRPr lang="en-US" dirty="0">
              <a:solidFill>
                <a:srgbClr val="FF0000"/>
              </a:solidFill>
            </a:endParaRPr>
          </a:p>
        </p:txBody>
      </p:sp>
      <p:cxnSp>
        <p:nvCxnSpPr>
          <p:cNvPr id="26" name="Straight Arrow Connector 25">
            <a:extLst>
              <a:ext uri="{FF2B5EF4-FFF2-40B4-BE49-F238E27FC236}">
                <a16:creationId xmlns:a16="http://schemas.microsoft.com/office/drawing/2014/main" id="{65974173-30C0-F75C-FB1A-A41366FEAAD9}"/>
              </a:ext>
            </a:extLst>
          </p:cNvPr>
          <p:cNvCxnSpPr>
            <a:cxnSpLocks/>
          </p:cNvCxnSpPr>
          <p:nvPr/>
        </p:nvCxnSpPr>
        <p:spPr>
          <a:xfrm flipH="1">
            <a:off x="1136073" y="2387303"/>
            <a:ext cx="2881745" cy="1715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89B0A21-C6C2-970C-280B-DC3B30AD2794}"/>
              </a:ext>
            </a:extLst>
          </p:cNvPr>
          <p:cNvSpPr txBox="1"/>
          <p:nvPr/>
        </p:nvSpPr>
        <p:spPr>
          <a:xfrm>
            <a:off x="3692935" y="3113704"/>
            <a:ext cx="6545574" cy="592342"/>
          </a:xfrm>
          <a:prstGeom prst="rect">
            <a:avLst/>
          </a:prstGeom>
          <a:noFill/>
        </p:spPr>
        <p:txBody>
          <a:bodyPr wrap="none" rtlCol="0">
            <a:spAutoFit/>
          </a:bodyPr>
          <a:lstStyle/>
          <a:p>
            <a:pPr algn="ctr"/>
            <a:r>
              <a:rPr lang="en-US" dirty="0"/>
              <a:t>Note that each attribute has a unique number, that is used</a:t>
            </a:r>
            <a:br>
              <a:rPr lang="en-US" dirty="0"/>
            </a:br>
            <a:r>
              <a:rPr lang="en-US" dirty="0"/>
              <a:t>to optimize binary serialization and deserialization</a:t>
            </a:r>
            <a:endParaRPr lang="en-US" dirty="0">
              <a:solidFill>
                <a:srgbClr val="FF0000"/>
              </a:solidFill>
            </a:endParaRPr>
          </a:p>
        </p:txBody>
      </p:sp>
    </p:spTree>
    <p:extLst>
      <p:ext uri="{BB962C8B-B14F-4D97-AF65-F5344CB8AC3E}">
        <p14:creationId xmlns:p14="http://schemas.microsoft.com/office/powerpoint/2010/main" val="102020864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55</a:t>
            </a:fld>
            <a:endParaRPr lang="en-US" dirty="0"/>
          </a:p>
        </p:txBody>
      </p:sp>
      <p:sp>
        <p:nvSpPr>
          <p:cNvPr id="680962" name="Rectangle 2"/>
          <p:cNvSpPr>
            <a:spLocks noGrp="1" noChangeArrowheads="1"/>
          </p:cNvSpPr>
          <p:nvPr>
            <p:ph type="title"/>
          </p:nvPr>
        </p:nvSpPr>
        <p:spPr/>
        <p:txBody>
          <a:bodyPr/>
          <a:lstStyle/>
          <a:p>
            <a:r>
              <a:rPr lang="en-US" dirty="0"/>
              <a:t>What about Streaming?</a:t>
            </a:r>
            <a:br>
              <a:rPr lang="en-US" dirty="0"/>
            </a:br>
            <a:endParaRPr lang="en-US" dirty="0"/>
          </a:p>
        </p:txBody>
      </p:sp>
      <p:sp>
        <p:nvSpPr>
          <p:cNvPr id="10" name="Rectangle 9">
            <a:extLst>
              <a:ext uri="{FF2B5EF4-FFF2-40B4-BE49-F238E27FC236}">
                <a16:creationId xmlns:a16="http://schemas.microsoft.com/office/drawing/2014/main" id="{AA5935A8-E0E7-F202-7CB8-614260BAF5B3}"/>
              </a:ext>
            </a:extLst>
          </p:cNvPr>
          <p:cNvSpPr/>
          <p:nvPr/>
        </p:nvSpPr>
        <p:spPr>
          <a:xfrm>
            <a:off x="360217" y="834641"/>
            <a:ext cx="9559637" cy="3194721"/>
          </a:xfrm>
          <a:prstGeom prst="rect">
            <a:avLst/>
          </a:prstGeom>
        </p:spPr>
        <p:txBody>
          <a:bodyPr wrap="square">
            <a:spAutoFit/>
          </a:bodyPr>
          <a:lstStyle/>
          <a:p>
            <a:pPr>
              <a:tabLst>
                <a:tab pos="217488" algn="l"/>
                <a:tab pos="449263" algn="l"/>
                <a:tab pos="627063" algn="l"/>
              </a:tabLst>
            </a:pPr>
            <a:endParaRPr lang="en-US" sz="1400" b="0" dirty="0">
              <a:solidFill>
                <a:srgbClr val="D4D4D4"/>
              </a:solidFill>
              <a:latin typeface="Menlo" panose="020B0609030804020204" pitchFamily="49" charset="0"/>
            </a:endParaRP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service</a:t>
            </a:r>
            <a:r>
              <a:rPr lang="en-US" sz="1400" b="0" dirty="0">
                <a:solidFill>
                  <a:srgbClr val="D4D4D4"/>
                </a:solidFill>
                <a:latin typeface="Menlo" panose="020B0609030804020204" pitchFamily="49" charset="0"/>
              </a:rPr>
              <a:t> </a:t>
            </a:r>
            <a:r>
              <a:rPr lang="en-US" sz="1400" b="0" dirty="0" err="1">
                <a:solidFill>
                  <a:srgbClr val="4EC9B0"/>
                </a:solidFill>
                <a:latin typeface="Menlo" panose="020B0609030804020204" pitchFamily="49" charset="0"/>
              </a:rPr>
              <a:t>BCSolver</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NoStreamHelloWorld</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CliStreamHelloWorld</a:t>
            </a:r>
            <a:r>
              <a:rPr lang="en-US" sz="1400" b="0" dirty="0">
                <a:solidFill>
                  <a:srgbClr val="D4D4D4"/>
                </a:solidFill>
                <a:latin typeface="Menlo" panose="020B0609030804020204" pitchFamily="49" charset="0"/>
              </a:rPr>
              <a:t> (</a:t>
            </a:r>
            <a:r>
              <a:rPr lang="en-US" sz="1400" dirty="0">
                <a:solidFill>
                  <a:srgbClr val="00B050"/>
                </a:solidFill>
                <a:latin typeface="Menlo" panose="020B0609030804020204" pitchFamily="49" charset="0"/>
              </a:rPr>
              <a:t>stream</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SvrStreamHelloWorld</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dirty="0">
                <a:solidFill>
                  <a:srgbClr val="00B050"/>
                </a:solidFill>
                <a:latin typeface="Menlo" panose="020B0609030804020204" pitchFamily="49" charset="0"/>
              </a:rPr>
              <a:t>stream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BiDirectionStreamHelloWorld</a:t>
            </a:r>
            <a:r>
              <a:rPr lang="en-US" sz="1400" b="0" dirty="0">
                <a:solidFill>
                  <a:srgbClr val="D4D4D4"/>
                </a:solidFill>
                <a:latin typeface="Menlo" panose="020B0609030804020204" pitchFamily="49" charset="0"/>
              </a:rPr>
              <a:t> (</a:t>
            </a:r>
            <a:r>
              <a:rPr lang="en-US" sz="1400" dirty="0">
                <a:solidFill>
                  <a:srgbClr val="00B050"/>
                </a:solidFill>
                <a:latin typeface="Menlo" panose="020B0609030804020204" pitchFamily="49" charset="0"/>
              </a:rPr>
              <a:t>stream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dirty="0">
                <a:solidFill>
                  <a:srgbClr val="00B050"/>
                </a:solidFill>
                <a:latin typeface="Menlo" panose="020B0609030804020204" pitchFamily="49" charset="0"/>
              </a:rPr>
              <a:t>stream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latin typeface="Menlo" panose="020B0609030804020204" pitchFamily="49" charset="0"/>
              </a:rPr>
              <a:t>}</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message</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432FF"/>
                </a:solidFill>
                <a:latin typeface="Menlo" panose="020B0609030804020204" pitchFamily="49" charset="0"/>
              </a:rPr>
              <a:t>	...</a:t>
            </a:r>
          </a:p>
          <a:p>
            <a:pPr>
              <a:tabLst>
                <a:tab pos="217488" algn="l"/>
                <a:tab pos="449263" algn="l"/>
                <a:tab pos="627063" algn="l"/>
              </a:tabLst>
            </a:pPr>
            <a:r>
              <a:rPr lang="en-US" sz="1400" b="0" dirty="0">
                <a:latin typeface="Menlo" panose="020B0609030804020204" pitchFamily="49" charset="0"/>
              </a:rPr>
              <a:t>}</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message</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432FF"/>
                </a:solidFill>
                <a:latin typeface="Menlo" panose="020B0609030804020204" pitchFamily="49" charset="0"/>
              </a:rPr>
              <a:t>	...</a:t>
            </a:r>
          </a:p>
          <a:p>
            <a:pPr>
              <a:tabLst>
                <a:tab pos="217488" algn="l"/>
                <a:tab pos="449263" algn="l"/>
                <a:tab pos="627063" algn="l"/>
              </a:tabLst>
            </a:pPr>
            <a:r>
              <a:rPr lang="en-US" sz="1400" b="0" dirty="0">
                <a:latin typeface="Menlo" panose="020B0609030804020204" pitchFamily="49" charset="0"/>
              </a:rPr>
              <a:t>}</a:t>
            </a:r>
            <a:endParaRPr lang="en-US" sz="1400" b="0" dirty="0">
              <a:effectLst/>
              <a:latin typeface="Menlo" panose="020B0609030804020204" pitchFamily="49" charset="0"/>
            </a:endParaRPr>
          </a:p>
        </p:txBody>
      </p:sp>
      <p:sp>
        <p:nvSpPr>
          <p:cNvPr id="25" name="TextBox 24">
            <a:extLst>
              <a:ext uri="{FF2B5EF4-FFF2-40B4-BE49-F238E27FC236}">
                <a16:creationId xmlns:a16="http://schemas.microsoft.com/office/drawing/2014/main" id="{83E6317D-54FB-B9CE-984F-AE731576FF5C}"/>
              </a:ext>
            </a:extLst>
          </p:cNvPr>
          <p:cNvSpPr txBox="1"/>
          <p:nvPr/>
        </p:nvSpPr>
        <p:spPr>
          <a:xfrm>
            <a:off x="3142660" y="2713546"/>
            <a:ext cx="7391767" cy="1090940"/>
          </a:xfrm>
          <a:prstGeom prst="rect">
            <a:avLst/>
          </a:prstGeom>
          <a:noFill/>
        </p:spPr>
        <p:txBody>
          <a:bodyPr wrap="none" rtlCol="0">
            <a:spAutoFit/>
          </a:bodyPr>
          <a:lstStyle/>
          <a:p>
            <a:pPr algn="ctr"/>
            <a:r>
              <a:rPr lang="en-US" dirty="0"/>
              <a:t>GRPC includes the stream keyword to enable streaming, it can be</a:t>
            </a:r>
            <a:br>
              <a:rPr lang="en-US" dirty="0"/>
            </a:br>
            <a:r>
              <a:rPr lang="en-US" dirty="0"/>
              <a:t>one way or bidirectional</a:t>
            </a:r>
          </a:p>
          <a:p>
            <a:pPr algn="ctr"/>
            <a:endParaRPr lang="en-US" dirty="0">
              <a:solidFill>
                <a:srgbClr val="FF0000"/>
              </a:solidFill>
            </a:endParaRPr>
          </a:p>
          <a:p>
            <a:pPr algn="ctr"/>
            <a:r>
              <a:rPr lang="en-US" dirty="0"/>
              <a:t>Under the covers native HTTP/2 streaming is used</a:t>
            </a:r>
          </a:p>
        </p:txBody>
      </p:sp>
      <p:sp>
        <p:nvSpPr>
          <p:cNvPr id="11" name="Rectangle 10">
            <a:extLst>
              <a:ext uri="{FF2B5EF4-FFF2-40B4-BE49-F238E27FC236}">
                <a16:creationId xmlns:a16="http://schemas.microsoft.com/office/drawing/2014/main" id="{F203671D-2308-79E1-74A5-20F962FC5FB7}"/>
              </a:ext>
            </a:extLst>
          </p:cNvPr>
          <p:cNvSpPr/>
          <p:nvPr/>
        </p:nvSpPr>
        <p:spPr bwMode="auto">
          <a:xfrm>
            <a:off x="3125351" y="4488873"/>
            <a:ext cx="2209800" cy="1682153"/>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12" name="Rectangle 11">
            <a:extLst>
              <a:ext uri="{FF2B5EF4-FFF2-40B4-BE49-F238E27FC236}">
                <a16:creationId xmlns:a16="http://schemas.microsoft.com/office/drawing/2014/main" id="{9FDB3C63-720D-E2F1-43FE-4060744C4B08}"/>
              </a:ext>
            </a:extLst>
          </p:cNvPr>
          <p:cNvSpPr/>
          <p:nvPr/>
        </p:nvSpPr>
        <p:spPr bwMode="auto">
          <a:xfrm>
            <a:off x="6630551" y="4488873"/>
            <a:ext cx="2209800" cy="1682153"/>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sp>
        <p:nvSpPr>
          <p:cNvPr id="15" name="Rectangle 14">
            <a:extLst>
              <a:ext uri="{FF2B5EF4-FFF2-40B4-BE49-F238E27FC236}">
                <a16:creationId xmlns:a16="http://schemas.microsoft.com/office/drawing/2014/main" id="{CBBFDC77-4027-5332-3060-4C01705087AB}"/>
              </a:ext>
            </a:extLst>
          </p:cNvPr>
          <p:cNvSpPr/>
          <p:nvPr/>
        </p:nvSpPr>
        <p:spPr bwMode="auto">
          <a:xfrm rot="16200000">
            <a:off x="4355548" y="5191420"/>
            <a:ext cx="1682155"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16" name="Rectangle 15">
            <a:extLst>
              <a:ext uri="{FF2B5EF4-FFF2-40B4-BE49-F238E27FC236}">
                <a16:creationId xmlns:a16="http://schemas.microsoft.com/office/drawing/2014/main" id="{C701AE60-26D0-B6E9-0164-1602D5559318}"/>
              </a:ext>
            </a:extLst>
          </p:cNvPr>
          <p:cNvSpPr/>
          <p:nvPr/>
        </p:nvSpPr>
        <p:spPr bwMode="auto">
          <a:xfrm rot="16200000">
            <a:off x="5934617" y="5191419"/>
            <a:ext cx="1682155"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17" name="TextBox 16">
            <a:extLst>
              <a:ext uri="{FF2B5EF4-FFF2-40B4-BE49-F238E27FC236}">
                <a16:creationId xmlns:a16="http://schemas.microsoft.com/office/drawing/2014/main" id="{B157EF7E-AE85-0909-847C-B2122DBDB37D}"/>
              </a:ext>
            </a:extLst>
          </p:cNvPr>
          <p:cNvSpPr txBox="1"/>
          <p:nvPr/>
        </p:nvSpPr>
        <p:spPr>
          <a:xfrm>
            <a:off x="5554673" y="5298066"/>
            <a:ext cx="752130" cy="287323"/>
          </a:xfrm>
          <a:prstGeom prst="rect">
            <a:avLst/>
          </a:prstGeom>
          <a:noFill/>
        </p:spPr>
        <p:txBody>
          <a:bodyPr wrap="none" rtlCol="0">
            <a:spAutoFit/>
          </a:bodyPr>
          <a:lstStyle/>
          <a:p>
            <a:pPr algn="ctr"/>
            <a:r>
              <a:rPr lang="en-US" sz="1400" dirty="0">
                <a:solidFill>
                  <a:srgbClr val="FF0000"/>
                </a:solidFill>
              </a:rPr>
              <a:t>HTTP2</a:t>
            </a:r>
          </a:p>
        </p:txBody>
      </p:sp>
      <p:sp>
        <p:nvSpPr>
          <p:cNvPr id="3" name="Notched Right Arrow 2">
            <a:extLst>
              <a:ext uri="{FF2B5EF4-FFF2-40B4-BE49-F238E27FC236}">
                <a16:creationId xmlns:a16="http://schemas.microsoft.com/office/drawing/2014/main" id="{07456B42-975A-F291-AA31-6A3B061E2D76}"/>
              </a:ext>
            </a:extLst>
          </p:cNvPr>
          <p:cNvSpPr/>
          <p:nvPr/>
        </p:nvSpPr>
        <p:spPr>
          <a:xfrm>
            <a:off x="5549240" y="4684093"/>
            <a:ext cx="873835" cy="540327"/>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Notched Right Arrow 17">
            <a:extLst>
              <a:ext uri="{FF2B5EF4-FFF2-40B4-BE49-F238E27FC236}">
                <a16:creationId xmlns:a16="http://schemas.microsoft.com/office/drawing/2014/main" id="{7789B6FC-9D72-63A5-C979-B12E0DACF7F0}"/>
              </a:ext>
            </a:extLst>
          </p:cNvPr>
          <p:cNvSpPr/>
          <p:nvPr/>
        </p:nvSpPr>
        <p:spPr>
          <a:xfrm rot="10800000">
            <a:off x="5493820" y="5504091"/>
            <a:ext cx="873835" cy="540327"/>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40651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56</a:t>
            </a:fld>
            <a:endParaRPr lang="en-US" dirty="0"/>
          </a:p>
        </p:txBody>
      </p:sp>
      <p:sp>
        <p:nvSpPr>
          <p:cNvPr id="680962" name="Rectangle 2"/>
          <p:cNvSpPr>
            <a:spLocks noGrp="1" noChangeArrowheads="1"/>
          </p:cNvSpPr>
          <p:nvPr>
            <p:ph type="title"/>
          </p:nvPr>
        </p:nvSpPr>
        <p:spPr/>
        <p:txBody>
          <a:bodyPr/>
          <a:lstStyle/>
          <a:p>
            <a:r>
              <a:rPr lang="en-US" dirty="0"/>
              <a:t>Why doesn’t GRPC just outright replace REST?</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609600" y="839379"/>
            <a:ext cx="10861964" cy="841641"/>
          </a:xfrm>
          <a:prstGeom prst="rect">
            <a:avLst/>
          </a:prstGeom>
          <a:noFill/>
        </p:spPr>
        <p:txBody>
          <a:bodyPr wrap="square" rtlCol="0">
            <a:spAutoFit/>
          </a:bodyPr>
          <a:lstStyle/>
          <a:p>
            <a:pPr algn="ctr"/>
            <a:r>
              <a:rPr lang="en-US" dirty="0"/>
              <a:t>GRPC Supports Dozens of Different Programming Languages, even </a:t>
            </a:r>
            <a:r>
              <a:rPr lang="en-US" dirty="0" err="1"/>
              <a:t>Javascript</a:t>
            </a:r>
            <a:r>
              <a:rPr lang="en-US" dirty="0"/>
              <a:t> and Typescript;</a:t>
            </a:r>
          </a:p>
          <a:p>
            <a:pPr algn="ctr"/>
            <a:r>
              <a:rPr lang="en-US" dirty="0"/>
              <a:t>But currently it </a:t>
            </a:r>
            <a:r>
              <a:rPr lang="en-US" dirty="0">
                <a:solidFill>
                  <a:srgbClr val="FF0000"/>
                </a:solidFill>
              </a:rPr>
              <a:t>CANNOT BE USED DIRECTLY FROM BROWSERS</a:t>
            </a:r>
            <a:r>
              <a:rPr lang="en-US" dirty="0"/>
              <a:t>, which is a </a:t>
            </a:r>
            <a:br>
              <a:rPr lang="en-US" dirty="0"/>
            </a:br>
            <a:r>
              <a:rPr lang="en-US" dirty="0">
                <a:solidFill>
                  <a:srgbClr val="FF0000"/>
                </a:solidFill>
              </a:rPr>
              <a:t>SIGNIFICANT BLOCKER </a:t>
            </a:r>
            <a:r>
              <a:rPr lang="en-US" dirty="0"/>
              <a:t>for </a:t>
            </a:r>
            <a:r>
              <a:rPr lang="en-US" dirty="0">
                <a:solidFill>
                  <a:srgbClr val="FF0000"/>
                </a:solidFill>
              </a:rPr>
              <a:t>GRPC</a:t>
            </a:r>
            <a:r>
              <a:rPr lang="en-US" dirty="0"/>
              <a:t> to directly replace </a:t>
            </a:r>
            <a:r>
              <a:rPr lang="en-US" dirty="0">
                <a:solidFill>
                  <a:srgbClr val="FF0000"/>
                </a:solidFill>
              </a:rPr>
              <a:t>REST</a:t>
            </a:r>
          </a:p>
        </p:txBody>
      </p:sp>
      <p:sp>
        <p:nvSpPr>
          <p:cNvPr id="12" name="Rectangle 11">
            <a:extLst>
              <a:ext uri="{FF2B5EF4-FFF2-40B4-BE49-F238E27FC236}">
                <a16:creationId xmlns:a16="http://schemas.microsoft.com/office/drawing/2014/main" id="{DD187771-D6F7-55E7-C24D-CEBC8FA32B3E}"/>
              </a:ext>
            </a:extLst>
          </p:cNvPr>
          <p:cNvSpPr/>
          <p:nvPr/>
        </p:nvSpPr>
        <p:spPr bwMode="auto">
          <a:xfrm>
            <a:off x="609599" y="2412088"/>
            <a:ext cx="2826334" cy="3048002"/>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Web Browser</a:t>
            </a:r>
          </a:p>
        </p:txBody>
      </p:sp>
      <p:sp>
        <p:nvSpPr>
          <p:cNvPr id="13" name="Rectangle 12">
            <a:extLst>
              <a:ext uri="{FF2B5EF4-FFF2-40B4-BE49-F238E27FC236}">
                <a16:creationId xmlns:a16="http://schemas.microsoft.com/office/drawing/2014/main" id="{2CD435FB-2687-0058-EDBC-7AC3DA687D11}"/>
              </a:ext>
            </a:extLst>
          </p:cNvPr>
          <p:cNvSpPr/>
          <p:nvPr/>
        </p:nvSpPr>
        <p:spPr bwMode="auto">
          <a:xfrm rot="16200000">
            <a:off x="2094991" y="3753030"/>
            <a:ext cx="3048002" cy="366117"/>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PROTOCOL AND NETWORKING</a:t>
            </a:r>
            <a:endParaRPr kumimoji="0" lang="en-US" sz="1200" i="0" u="none" strike="noStrike" cap="none" normalizeH="0" baseline="0" dirty="0">
              <a:ln>
                <a:noFill/>
              </a:ln>
              <a:solidFill>
                <a:schemeClr val="tx1"/>
              </a:solidFill>
              <a:effectLst/>
              <a:latin typeface="+mn-lt"/>
              <a:ea typeface="ＭＳ Ｐゴシック" charset="0"/>
            </a:endParaRPr>
          </a:p>
        </p:txBody>
      </p:sp>
      <p:sp>
        <p:nvSpPr>
          <p:cNvPr id="15" name="TextBox 14">
            <a:extLst>
              <a:ext uri="{FF2B5EF4-FFF2-40B4-BE49-F238E27FC236}">
                <a16:creationId xmlns:a16="http://schemas.microsoft.com/office/drawing/2014/main" id="{D265E8BF-FE0B-6CEC-2E34-01E8C35F84B6}"/>
              </a:ext>
            </a:extLst>
          </p:cNvPr>
          <p:cNvSpPr txBox="1"/>
          <p:nvPr/>
        </p:nvSpPr>
        <p:spPr>
          <a:xfrm>
            <a:off x="3975042" y="2649645"/>
            <a:ext cx="1172117" cy="343043"/>
          </a:xfrm>
          <a:prstGeom prst="rect">
            <a:avLst/>
          </a:prstGeom>
          <a:noFill/>
        </p:spPr>
        <p:txBody>
          <a:bodyPr wrap="none" rtlCol="0">
            <a:spAutoFit/>
          </a:bodyPr>
          <a:lstStyle/>
          <a:p>
            <a:pPr algn="ctr"/>
            <a:r>
              <a:rPr lang="en-US" dirty="0"/>
              <a:t>HTTP/1.1</a:t>
            </a:r>
            <a:endParaRPr lang="en-US" dirty="0">
              <a:solidFill>
                <a:srgbClr val="FF0000"/>
              </a:solidFill>
            </a:endParaRPr>
          </a:p>
        </p:txBody>
      </p:sp>
      <p:cxnSp>
        <p:nvCxnSpPr>
          <p:cNvPr id="16" name="Straight Arrow Connector 15">
            <a:extLst>
              <a:ext uri="{FF2B5EF4-FFF2-40B4-BE49-F238E27FC236}">
                <a16:creationId xmlns:a16="http://schemas.microsoft.com/office/drawing/2014/main" id="{A47B36BF-89DE-4397-9E10-B1A0409B64EC}"/>
              </a:ext>
            </a:extLst>
          </p:cNvPr>
          <p:cNvCxnSpPr>
            <a:cxnSpLocks/>
          </p:cNvCxnSpPr>
          <p:nvPr/>
        </p:nvCxnSpPr>
        <p:spPr>
          <a:xfrm>
            <a:off x="3802051" y="2992635"/>
            <a:ext cx="15181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A5384B7-3677-509F-2344-61EABB87C0E6}"/>
              </a:ext>
            </a:extLst>
          </p:cNvPr>
          <p:cNvSpPr txBox="1"/>
          <p:nvPr/>
        </p:nvSpPr>
        <p:spPr>
          <a:xfrm>
            <a:off x="4049799" y="3855778"/>
            <a:ext cx="979756" cy="343043"/>
          </a:xfrm>
          <a:prstGeom prst="rect">
            <a:avLst/>
          </a:prstGeom>
          <a:noFill/>
        </p:spPr>
        <p:txBody>
          <a:bodyPr wrap="none" rtlCol="0">
            <a:spAutoFit/>
          </a:bodyPr>
          <a:lstStyle/>
          <a:p>
            <a:pPr algn="ctr"/>
            <a:r>
              <a:rPr lang="en-US" dirty="0"/>
              <a:t>HTTP/2</a:t>
            </a:r>
            <a:endParaRPr lang="en-US" dirty="0">
              <a:solidFill>
                <a:srgbClr val="FF0000"/>
              </a:solidFill>
            </a:endParaRPr>
          </a:p>
        </p:txBody>
      </p:sp>
      <p:cxnSp>
        <p:nvCxnSpPr>
          <p:cNvPr id="18" name="Straight Arrow Connector 17">
            <a:extLst>
              <a:ext uri="{FF2B5EF4-FFF2-40B4-BE49-F238E27FC236}">
                <a16:creationId xmlns:a16="http://schemas.microsoft.com/office/drawing/2014/main" id="{9C61D4EB-311A-3522-4099-37DA17BB0E9F}"/>
              </a:ext>
            </a:extLst>
          </p:cNvPr>
          <p:cNvCxnSpPr>
            <a:cxnSpLocks/>
          </p:cNvCxnSpPr>
          <p:nvPr/>
        </p:nvCxnSpPr>
        <p:spPr>
          <a:xfrm>
            <a:off x="3780628" y="4198768"/>
            <a:ext cx="15181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112AA1C-4D49-0FC3-FFDB-6E2A4A7958EB}"/>
              </a:ext>
            </a:extLst>
          </p:cNvPr>
          <p:cNvSpPr/>
          <p:nvPr/>
        </p:nvSpPr>
        <p:spPr bwMode="auto">
          <a:xfrm>
            <a:off x="792659" y="3066122"/>
            <a:ext cx="2286776" cy="2170893"/>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Browser</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err="1">
                <a:ln>
                  <a:noFill/>
                </a:ln>
                <a:solidFill>
                  <a:schemeClr val="tx1"/>
                </a:solidFill>
                <a:effectLst/>
                <a:latin typeface="+mn-lt"/>
                <a:ea typeface="ＭＳ Ｐゴシック" charset="0"/>
              </a:rPr>
              <a:t>Javascript</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Engine</a:t>
            </a:r>
          </a:p>
        </p:txBody>
      </p:sp>
      <p:sp>
        <p:nvSpPr>
          <p:cNvPr id="21" name="Rectangle 20">
            <a:extLst>
              <a:ext uri="{FF2B5EF4-FFF2-40B4-BE49-F238E27FC236}">
                <a16:creationId xmlns:a16="http://schemas.microsoft.com/office/drawing/2014/main" id="{1C66E4F7-D393-687A-45B8-757805D5182D}"/>
              </a:ext>
            </a:extLst>
          </p:cNvPr>
          <p:cNvSpPr/>
          <p:nvPr/>
        </p:nvSpPr>
        <p:spPr bwMode="auto">
          <a:xfrm>
            <a:off x="916534" y="4185260"/>
            <a:ext cx="2034488" cy="913213"/>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0" bIns="45720" numCol="1" rtlCol="0" anchor="t" anchorCtr="0"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Your </a:t>
            </a:r>
            <a:br>
              <a:rPr lang="en-US" sz="2000" b="0" dirty="0">
                <a:solidFill>
                  <a:schemeClr val="bg1"/>
                </a:solidFill>
                <a:latin typeface="+mn-lt"/>
                <a:ea typeface="ＭＳ Ｐゴシック" charset="0"/>
              </a:rPr>
            </a:br>
            <a:r>
              <a:rPr lang="en-US" sz="2000" b="0" dirty="0">
                <a:solidFill>
                  <a:schemeClr val="bg1"/>
                </a:solidFill>
                <a:latin typeface="+mn-lt"/>
                <a:ea typeface="ＭＳ Ｐゴシック" charset="0"/>
              </a:rPr>
              <a:t>JS Code</a:t>
            </a:r>
            <a:endParaRPr kumimoji="0" lang="en-US" sz="2000" b="0" i="0" u="none" strike="noStrike" cap="none" normalizeH="0" baseline="0" dirty="0">
              <a:ln>
                <a:noFill/>
              </a:ln>
              <a:solidFill>
                <a:schemeClr val="bg1"/>
              </a:solidFill>
              <a:effectLst/>
              <a:latin typeface="+mn-lt"/>
              <a:ea typeface="ＭＳ Ｐゴシック" charset="0"/>
            </a:endParaRPr>
          </a:p>
        </p:txBody>
      </p:sp>
      <p:cxnSp>
        <p:nvCxnSpPr>
          <p:cNvPr id="22" name="Straight Arrow Connector 21">
            <a:extLst>
              <a:ext uri="{FF2B5EF4-FFF2-40B4-BE49-F238E27FC236}">
                <a16:creationId xmlns:a16="http://schemas.microsoft.com/office/drawing/2014/main" id="{25EB3F4F-2953-12E4-F7D3-4AE629E378B5}"/>
              </a:ext>
            </a:extLst>
          </p:cNvPr>
          <p:cNvCxnSpPr>
            <a:cxnSpLocks/>
          </p:cNvCxnSpPr>
          <p:nvPr/>
        </p:nvCxnSpPr>
        <p:spPr>
          <a:xfrm>
            <a:off x="2913690" y="3512180"/>
            <a:ext cx="494531" cy="0"/>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696BF72-EAB5-2532-B306-80E4049AB339}"/>
              </a:ext>
            </a:extLst>
          </p:cNvPr>
          <p:cNvCxnSpPr>
            <a:cxnSpLocks/>
          </p:cNvCxnSpPr>
          <p:nvPr/>
        </p:nvCxnSpPr>
        <p:spPr>
          <a:xfrm>
            <a:off x="2951022" y="4585907"/>
            <a:ext cx="494531" cy="0"/>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6B3457C4-C7F4-FFA3-D2C8-1EE51CB3C5E3}"/>
              </a:ext>
            </a:extLst>
          </p:cNvPr>
          <p:cNvSpPr txBox="1"/>
          <p:nvPr/>
        </p:nvSpPr>
        <p:spPr>
          <a:xfrm>
            <a:off x="2965890" y="4269230"/>
            <a:ext cx="312906" cy="343043"/>
          </a:xfrm>
          <a:prstGeom prst="rect">
            <a:avLst/>
          </a:prstGeom>
          <a:noFill/>
        </p:spPr>
        <p:txBody>
          <a:bodyPr wrap="none" rtlCol="0">
            <a:spAutoFit/>
          </a:bodyPr>
          <a:lstStyle/>
          <a:p>
            <a:pPr algn="ctr"/>
            <a:r>
              <a:rPr lang="en-US" dirty="0">
                <a:solidFill>
                  <a:srgbClr val="FF0000"/>
                </a:solidFill>
              </a:rPr>
              <a:t>x</a:t>
            </a:r>
          </a:p>
        </p:txBody>
      </p:sp>
      <p:sp>
        <p:nvSpPr>
          <p:cNvPr id="27" name="Rectangle 26">
            <a:extLst>
              <a:ext uri="{FF2B5EF4-FFF2-40B4-BE49-F238E27FC236}">
                <a16:creationId xmlns:a16="http://schemas.microsoft.com/office/drawing/2014/main" id="{E59EA1CE-B38E-E9B2-56F0-BC3683C332D5}"/>
              </a:ext>
            </a:extLst>
          </p:cNvPr>
          <p:cNvSpPr/>
          <p:nvPr/>
        </p:nvSpPr>
        <p:spPr bwMode="auto">
          <a:xfrm rot="16200000">
            <a:off x="2228010" y="4385078"/>
            <a:ext cx="932258" cy="494531"/>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rgbClr val="FFFF00"/>
                </a:solidFill>
                <a:effectLst/>
                <a:latin typeface="+mn-lt"/>
                <a:ea typeface="ＭＳ Ｐゴシック" charset="0"/>
              </a:rPr>
              <a:t>GRPC</a:t>
            </a:r>
            <a:br>
              <a:rPr kumimoji="0" lang="en-US" sz="1200" i="0" u="none" strike="noStrike" cap="none" normalizeH="0" baseline="0" dirty="0">
                <a:ln>
                  <a:noFill/>
                </a:ln>
                <a:solidFill>
                  <a:srgbClr val="FFFF00"/>
                </a:solidFill>
                <a:effectLst/>
                <a:latin typeface="+mn-lt"/>
                <a:ea typeface="ＭＳ Ｐゴシック" charset="0"/>
              </a:rPr>
            </a:br>
            <a:r>
              <a:rPr kumimoji="0" lang="en-US" sz="1200" i="0" u="none" strike="noStrike" cap="none" normalizeH="0" baseline="0" dirty="0">
                <a:ln>
                  <a:noFill/>
                </a:ln>
                <a:solidFill>
                  <a:srgbClr val="FFFF00"/>
                </a:solidFill>
                <a:effectLst/>
                <a:latin typeface="+mn-lt"/>
                <a:ea typeface="ＭＳ Ｐゴシック" charset="0"/>
              </a:rPr>
              <a:t>STUB</a:t>
            </a:r>
          </a:p>
        </p:txBody>
      </p:sp>
      <p:sp>
        <p:nvSpPr>
          <p:cNvPr id="28" name="Rectangle 3" descr="Rectangle: Click to edit Master text styles&#10;Second level&#10;Third level&#10;Fourth level&#10;Fifth level">
            <a:extLst>
              <a:ext uri="{FF2B5EF4-FFF2-40B4-BE49-F238E27FC236}">
                <a16:creationId xmlns:a16="http://schemas.microsoft.com/office/drawing/2014/main" id="{00B344A1-736E-3F9C-0C6E-5E14DA38ED84}"/>
              </a:ext>
            </a:extLst>
          </p:cNvPr>
          <p:cNvSpPr txBox="1">
            <a:spLocks noChangeArrowheads="1"/>
          </p:cNvSpPr>
          <p:nvPr/>
        </p:nvSpPr>
        <p:spPr bwMode="auto">
          <a:xfrm>
            <a:off x="6161178" y="1860365"/>
            <a:ext cx="612986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GRPC requires HTTP/2, and all modern browsers support HTTP/2</a:t>
            </a:r>
          </a:p>
          <a:p>
            <a:pPr>
              <a:lnSpc>
                <a:spcPct val="100000"/>
              </a:lnSpc>
            </a:pPr>
            <a:r>
              <a:rPr lang="en-US" sz="2400" b="0" dirty="0"/>
              <a:t>GRPC can generate </a:t>
            </a:r>
            <a:r>
              <a:rPr lang="en-US" sz="2400" b="0" dirty="0" err="1"/>
              <a:t>Javascript</a:t>
            </a:r>
            <a:r>
              <a:rPr lang="en-US" sz="2400" b="0" dirty="0"/>
              <a:t>, and all modern browsers support </a:t>
            </a:r>
            <a:r>
              <a:rPr lang="en-US" sz="2400" b="0" dirty="0" err="1"/>
              <a:t>Javascript</a:t>
            </a:r>
            <a:endParaRPr lang="en-US" sz="2400" b="0" dirty="0"/>
          </a:p>
          <a:p>
            <a:pPr>
              <a:lnSpc>
                <a:spcPct val="100000"/>
              </a:lnSpc>
            </a:pPr>
            <a:r>
              <a:rPr lang="en-US" sz="2400" b="0" dirty="0"/>
              <a:t>ISSUE:  The </a:t>
            </a:r>
            <a:r>
              <a:rPr lang="en-US" sz="2400" b="0" dirty="0" err="1"/>
              <a:t>javascript</a:t>
            </a:r>
            <a:r>
              <a:rPr lang="en-US" sz="2400" b="0" dirty="0"/>
              <a:t> engines embedded in browsers blocks access to the APIs that GRPC requires to manage HTTP/2 connections </a:t>
            </a:r>
            <a:endParaRPr lang="en-US" sz="1950" b="0" dirty="0"/>
          </a:p>
        </p:txBody>
      </p:sp>
      <p:sp>
        <p:nvSpPr>
          <p:cNvPr id="29" name="TextBox 28">
            <a:extLst>
              <a:ext uri="{FF2B5EF4-FFF2-40B4-BE49-F238E27FC236}">
                <a16:creationId xmlns:a16="http://schemas.microsoft.com/office/drawing/2014/main" id="{401D4D9D-FD9E-9B00-5F70-0453C52A62AE}"/>
              </a:ext>
            </a:extLst>
          </p:cNvPr>
          <p:cNvSpPr txBox="1"/>
          <p:nvPr/>
        </p:nvSpPr>
        <p:spPr>
          <a:xfrm>
            <a:off x="720436" y="5980137"/>
            <a:ext cx="10861964" cy="343043"/>
          </a:xfrm>
          <a:prstGeom prst="rect">
            <a:avLst/>
          </a:prstGeom>
          <a:noFill/>
        </p:spPr>
        <p:txBody>
          <a:bodyPr wrap="square" rtlCol="0">
            <a:spAutoFit/>
          </a:bodyPr>
          <a:lstStyle/>
          <a:p>
            <a:pPr algn="ctr"/>
            <a:r>
              <a:rPr lang="en-US" dirty="0"/>
              <a:t>Since the browser is the most common client these days, does this make GRPC useless?</a:t>
            </a:r>
            <a:endParaRPr lang="en-US" dirty="0">
              <a:solidFill>
                <a:srgbClr val="FF0000"/>
              </a:solidFill>
            </a:endParaRPr>
          </a:p>
        </p:txBody>
      </p:sp>
    </p:spTree>
    <p:extLst>
      <p:ext uri="{BB962C8B-B14F-4D97-AF65-F5344CB8AC3E}">
        <p14:creationId xmlns:p14="http://schemas.microsoft.com/office/powerpoint/2010/main" val="15241933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57</a:t>
            </a:fld>
            <a:endParaRPr lang="en-US" dirty="0"/>
          </a:p>
        </p:txBody>
      </p:sp>
      <p:sp>
        <p:nvSpPr>
          <p:cNvPr id="680962" name="Rectangle 2"/>
          <p:cNvSpPr>
            <a:spLocks noGrp="1" noChangeArrowheads="1"/>
          </p:cNvSpPr>
          <p:nvPr>
            <p:ph type="title"/>
          </p:nvPr>
        </p:nvSpPr>
        <p:spPr>
          <a:xfrm>
            <a:off x="221673" y="275035"/>
            <a:ext cx="11360727" cy="698948"/>
          </a:xfrm>
        </p:spPr>
        <p:txBody>
          <a:bodyPr/>
          <a:lstStyle/>
          <a:p>
            <a:r>
              <a:rPr lang="en-US" dirty="0"/>
              <a:t>Workarounds for Browser Restrictions on GRPC</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609600" y="686974"/>
            <a:ext cx="10861964" cy="841641"/>
          </a:xfrm>
          <a:prstGeom prst="rect">
            <a:avLst/>
          </a:prstGeom>
          <a:noFill/>
        </p:spPr>
        <p:txBody>
          <a:bodyPr wrap="square" rtlCol="0">
            <a:spAutoFit/>
          </a:bodyPr>
          <a:lstStyle/>
          <a:p>
            <a:pPr algn="ctr"/>
            <a:r>
              <a:rPr lang="en-US" dirty="0"/>
              <a:t>An Open Source Project Exists to Enable GRPC from the web, its called Web-GRPC</a:t>
            </a:r>
            <a:br>
              <a:rPr lang="en-US" dirty="0"/>
            </a:br>
            <a:r>
              <a:rPr lang="en-US" dirty="0">
                <a:hlinkClick r:id="rId2"/>
              </a:rPr>
              <a:t>https://github.com/grpc/grpc-web</a:t>
            </a:r>
            <a:br>
              <a:rPr lang="en-US" dirty="0"/>
            </a:br>
            <a:r>
              <a:rPr lang="en-US" dirty="0"/>
              <a:t>I personally consider this a quasi-architecture-hack and don’t like it</a:t>
            </a:r>
          </a:p>
        </p:txBody>
      </p:sp>
      <p:sp>
        <p:nvSpPr>
          <p:cNvPr id="12" name="Rectangle 11">
            <a:extLst>
              <a:ext uri="{FF2B5EF4-FFF2-40B4-BE49-F238E27FC236}">
                <a16:creationId xmlns:a16="http://schemas.microsoft.com/office/drawing/2014/main" id="{DD187771-D6F7-55E7-C24D-CEBC8FA32B3E}"/>
              </a:ext>
            </a:extLst>
          </p:cNvPr>
          <p:cNvSpPr/>
          <p:nvPr/>
        </p:nvSpPr>
        <p:spPr bwMode="auto">
          <a:xfrm>
            <a:off x="609599" y="1553103"/>
            <a:ext cx="2826334" cy="3048002"/>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Web Browser</a:t>
            </a:r>
          </a:p>
        </p:txBody>
      </p:sp>
      <p:sp>
        <p:nvSpPr>
          <p:cNvPr id="13" name="Rectangle 12">
            <a:extLst>
              <a:ext uri="{FF2B5EF4-FFF2-40B4-BE49-F238E27FC236}">
                <a16:creationId xmlns:a16="http://schemas.microsoft.com/office/drawing/2014/main" id="{2CD435FB-2687-0058-EDBC-7AC3DA687D11}"/>
              </a:ext>
            </a:extLst>
          </p:cNvPr>
          <p:cNvSpPr/>
          <p:nvPr/>
        </p:nvSpPr>
        <p:spPr bwMode="auto">
          <a:xfrm rot="16200000">
            <a:off x="2094991" y="2894045"/>
            <a:ext cx="3048002" cy="366117"/>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PROTOCOL AND NETWORKING</a:t>
            </a:r>
            <a:endParaRPr kumimoji="0" lang="en-US" sz="1200" i="0" u="none" strike="noStrike" cap="none" normalizeH="0" baseline="0" dirty="0">
              <a:ln>
                <a:noFill/>
              </a:ln>
              <a:solidFill>
                <a:schemeClr val="tx1"/>
              </a:solidFill>
              <a:effectLst/>
              <a:latin typeface="+mn-lt"/>
              <a:ea typeface="ＭＳ Ｐゴシック" charset="0"/>
            </a:endParaRPr>
          </a:p>
        </p:txBody>
      </p:sp>
      <p:sp>
        <p:nvSpPr>
          <p:cNvPr id="15" name="TextBox 14">
            <a:extLst>
              <a:ext uri="{FF2B5EF4-FFF2-40B4-BE49-F238E27FC236}">
                <a16:creationId xmlns:a16="http://schemas.microsoft.com/office/drawing/2014/main" id="{D265E8BF-FE0B-6CEC-2E34-01E8C35F84B6}"/>
              </a:ext>
            </a:extLst>
          </p:cNvPr>
          <p:cNvSpPr txBox="1"/>
          <p:nvPr/>
        </p:nvSpPr>
        <p:spPr>
          <a:xfrm>
            <a:off x="3975042" y="1790660"/>
            <a:ext cx="1172117" cy="343043"/>
          </a:xfrm>
          <a:prstGeom prst="rect">
            <a:avLst/>
          </a:prstGeom>
          <a:noFill/>
        </p:spPr>
        <p:txBody>
          <a:bodyPr wrap="none" rtlCol="0">
            <a:spAutoFit/>
          </a:bodyPr>
          <a:lstStyle/>
          <a:p>
            <a:pPr algn="ctr"/>
            <a:r>
              <a:rPr lang="en-US" dirty="0"/>
              <a:t>HTTP/1.1</a:t>
            </a:r>
            <a:endParaRPr lang="en-US" dirty="0">
              <a:solidFill>
                <a:srgbClr val="FF0000"/>
              </a:solidFill>
            </a:endParaRPr>
          </a:p>
        </p:txBody>
      </p:sp>
      <p:cxnSp>
        <p:nvCxnSpPr>
          <p:cNvPr id="16" name="Straight Arrow Connector 15">
            <a:extLst>
              <a:ext uri="{FF2B5EF4-FFF2-40B4-BE49-F238E27FC236}">
                <a16:creationId xmlns:a16="http://schemas.microsoft.com/office/drawing/2014/main" id="{A47B36BF-89DE-4397-9E10-B1A0409B64EC}"/>
              </a:ext>
            </a:extLst>
          </p:cNvPr>
          <p:cNvCxnSpPr>
            <a:cxnSpLocks/>
          </p:cNvCxnSpPr>
          <p:nvPr/>
        </p:nvCxnSpPr>
        <p:spPr>
          <a:xfrm>
            <a:off x="3802051" y="2133650"/>
            <a:ext cx="15181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A5384B7-3677-509F-2344-61EABB87C0E6}"/>
              </a:ext>
            </a:extLst>
          </p:cNvPr>
          <p:cNvSpPr txBox="1"/>
          <p:nvPr/>
        </p:nvSpPr>
        <p:spPr>
          <a:xfrm>
            <a:off x="4049799" y="2262492"/>
            <a:ext cx="979756" cy="343043"/>
          </a:xfrm>
          <a:prstGeom prst="rect">
            <a:avLst/>
          </a:prstGeom>
          <a:noFill/>
        </p:spPr>
        <p:txBody>
          <a:bodyPr wrap="none" rtlCol="0">
            <a:spAutoFit/>
          </a:bodyPr>
          <a:lstStyle/>
          <a:p>
            <a:pPr algn="ctr"/>
            <a:r>
              <a:rPr lang="en-US" dirty="0"/>
              <a:t>HTTP/2</a:t>
            </a:r>
            <a:endParaRPr lang="en-US" dirty="0">
              <a:solidFill>
                <a:srgbClr val="FF0000"/>
              </a:solidFill>
            </a:endParaRPr>
          </a:p>
        </p:txBody>
      </p:sp>
      <p:cxnSp>
        <p:nvCxnSpPr>
          <p:cNvPr id="18" name="Straight Arrow Connector 17">
            <a:extLst>
              <a:ext uri="{FF2B5EF4-FFF2-40B4-BE49-F238E27FC236}">
                <a16:creationId xmlns:a16="http://schemas.microsoft.com/office/drawing/2014/main" id="{9C61D4EB-311A-3522-4099-37DA17BB0E9F}"/>
              </a:ext>
            </a:extLst>
          </p:cNvPr>
          <p:cNvCxnSpPr>
            <a:cxnSpLocks/>
          </p:cNvCxnSpPr>
          <p:nvPr/>
        </p:nvCxnSpPr>
        <p:spPr>
          <a:xfrm>
            <a:off x="3780628" y="2605482"/>
            <a:ext cx="15181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112AA1C-4D49-0FC3-FFDB-6E2A4A7958EB}"/>
              </a:ext>
            </a:extLst>
          </p:cNvPr>
          <p:cNvSpPr/>
          <p:nvPr/>
        </p:nvSpPr>
        <p:spPr bwMode="auto">
          <a:xfrm>
            <a:off x="792659" y="2207137"/>
            <a:ext cx="2286776" cy="2170893"/>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Browser</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err="1">
                <a:ln>
                  <a:noFill/>
                </a:ln>
                <a:solidFill>
                  <a:schemeClr val="tx1"/>
                </a:solidFill>
                <a:effectLst/>
                <a:latin typeface="+mn-lt"/>
                <a:ea typeface="ＭＳ Ｐゴシック" charset="0"/>
              </a:rPr>
              <a:t>Javascript</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Engine</a:t>
            </a:r>
          </a:p>
        </p:txBody>
      </p:sp>
      <p:sp>
        <p:nvSpPr>
          <p:cNvPr id="21" name="Rectangle 20">
            <a:extLst>
              <a:ext uri="{FF2B5EF4-FFF2-40B4-BE49-F238E27FC236}">
                <a16:creationId xmlns:a16="http://schemas.microsoft.com/office/drawing/2014/main" id="{1C66E4F7-D393-687A-45B8-757805D5182D}"/>
              </a:ext>
            </a:extLst>
          </p:cNvPr>
          <p:cNvSpPr/>
          <p:nvPr/>
        </p:nvSpPr>
        <p:spPr bwMode="auto">
          <a:xfrm>
            <a:off x="916534" y="3326275"/>
            <a:ext cx="2034488" cy="913213"/>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0" bIns="45720" numCol="1" rtlCol="0" anchor="t" anchorCtr="0"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Your </a:t>
            </a:r>
            <a:br>
              <a:rPr lang="en-US" sz="2000" b="0" dirty="0">
                <a:solidFill>
                  <a:schemeClr val="bg1"/>
                </a:solidFill>
                <a:latin typeface="+mn-lt"/>
                <a:ea typeface="ＭＳ Ｐゴシック" charset="0"/>
              </a:rPr>
            </a:br>
            <a:r>
              <a:rPr lang="en-US" sz="2000" b="0" dirty="0">
                <a:solidFill>
                  <a:schemeClr val="bg1"/>
                </a:solidFill>
                <a:latin typeface="+mn-lt"/>
                <a:ea typeface="ＭＳ Ｐゴシック" charset="0"/>
              </a:rPr>
              <a:t>JS Code</a:t>
            </a:r>
            <a:endParaRPr kumimoji="0" lang="en-US" sz="2000" b="0" i="0" u="none" strike="noStrike" cap="none" normalizeH="0" baseline="0" dirty="0">
              <a:ln>
                <a:noFill/>
              </a:ln>
              <a:solidFill>
                <a:schemeClr val="bg1"/>
              </a:solidFill>
              <a:effectLst/>
              <a:latin typeface="+mn-lt"/>
              <a:ea typeface="ＭＳ Ｐゴシック" charset="0"/>
            </a:endParaRPr>
          </a:p>
        </p:txBody>
      </p:sp>
      <p:cxnSp>
        <p:nvCxnSpPr>
          <p:cNvPr id="22" name="Straight Arrow Connector 21">
            <a:extLst>
              <a:ext uri="{FF2B5EF4-FFF2-40B4-BE49-F238E27FC236}">
                <a16:creationId xmlns:a16="http://schemas.microsoft.com/office/drawing/2014/main" id="{25EB3F4F-2953-12E4-F7D3-4AE629E378B5}"/>
              </a:ext>
            </a:extLst>
          </p:cNvPr>
          <p:cNvCxnSpPr>
            <a:cxnSpLocks/>
          </p:cNvCxnSpPr>
          <p:nvPr/>
        </p:nvCxnSpPr>
        <p:spPr>
          <a:xfrm>
            <a:off x="2913690" y="2653195"/>
            <a:ext cx="494531" cy="0"/>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696BF72-EAB5-2532-B306-80E4049AB339}"/>
              </a:ext>
            </a:extLst>
          </p:cNvPr>
          <p:cNvCxnSpPr>
            <a:cxnSpLocks/>
          </p:cNvCxnSpPr>
          <p:nvPr/>
        </p:nvCxnSpPr>
        <p:spPr>
          <a:xfrm>
            <a:off x="2951022" y="3726922"/>
            <a:ext cx="494531" cy="0"/>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E59EA1CE-B38E-E9B2-56F0-BC3683C332D5}"/>
              </a:ext>
            </a:extLst>
          </p:cNvPr>
          <p:cNvSpPr/>
          <p:nvPr/>
        </p:nvSpPr>
        <p:spPr bwMode="auto">
          <a:xfrm rot="16200000">
            <a:off x="2147576" y="3445658"/>
            <a:ext cx="932258" cy="655402"/>
          </a:xfrm>
          <a:prstGeom prst="rect">
            <a:avLst/>
          </a:prstGeom>
          <a:solidFill>
            <a:srgbClr val="00B050"/>
          </a:solidFill>
          <a:ln w="9525" cap="flat" cmpd="sng" algn="ctr">
            <a:solidFill>
              <a:srgbClr val="00B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rgbClr val="FFFF00"/>
                </a:solidFill>
                <a:effectLst/>
                <a:latin typeface="+mn-lt"/>
                <a:ea typeface="ＭＳ Ｐゴシック" charset="0"/>
              </a:rPr>
              <a:t>WEB-</a:t>
            </a:r>
            <a:br>
              <a:rPr kumimoji="0" lang="en-US" sz="1200" i="0" u="none" strike="noStrike" cap="none" normalizeH="0" baseline="0" dirty="0">
                <a:ln>
                  <a:noFill/>
                </a:ln>
                <a:solidFill>
                  <a:srgbClr val="FFFF00"/>
                </a:solidFill>
                <a:effectLst/>
                <a:latin typeface="+mn-lt"/>
                <a:ea typeface="ＭＳ Ｐゴシック" charset="0"/>
              </a:rPr>
            </a:br>
            <a:r>
              <a:rPr kumimoji="0" lang="en-US" sz="1200" i="0" u="none" strike="noStrike" cap="none" normalizeH="0" baseline="0" dirty="0">
                <a:ln>
                  <a:noFill/>
                </a:ln>
                <a:solidFill>
                  <a:srgbClr val="FFFF00"/>
                </a:solidFill>
                <a:effectLst/>
                <a:latin typeface="+mn-lt"/>
                <a:ea typeface="ＭＳ Ｐゴシック" charset="0"/>
              </a:rPr>
              <a:t>GRPC</a:t>
            </a:r>
            <a:br>
              <a:rPr kumimoji="0" lang="en-US" sz="1200" i="0" u="none" strike="noStrike" cap="none" normalizeH="0" baseline="0" dirty="0">
                <a:ln>
                  <a:noFill/>
                </a:ln>
                <a:solidFill>
                  <a:srgbClr val="FFFF00"/>
                </a:solidFill>
                <a:effectLst/>
                <a:latin typeface="+mn-lt"/>
                <a:ea typeface="ＭＳ Ｐゴシック" charset="0"/>
              </a:rPr>
            </a:br>
            <a:r>
              <a:rPr kumimoji="0" lang="en-US" sz="1200" i="0" u="none" strike="noStrike" cap="none" normalizeH="0" baseline="0" dirty="0">
                <a:ln>
                  <a:noFill/>
                </a:ln>
                <a:solidFill>
                  <a:srgbClr val="FFFF00"/>
                </a:solidFill>
                <a:effectLst/>
                <a:latin typeface="+mn-lt"/>
                <a:ea typeface="ＭＳ Ｐゴシック" charset="0"/>
              </a:rPr>
              <a:t>STUB</a:t>
            </a:r>
          </a:p>
        </p:txBody>
      </p:sp>
      <p:sp>
        <p:nvSpPr>
          <p:cNvPr id="29" name="TextBox 28">
            <a:extLst>
              <a:ext uri="{FF2B5EF4-FFF2-40B4-BE49-F238E27FC236}">
                <a16:creationId xmlns:a16="http://schemas.microsoft.com/office/drawing/2014/main" id="{401D4D9D-FD9E-9B00-5F70-0453C52A62AE}"/>
              </a:ext>
            </a:extLst>
          </p:cNvPr>
          <p:cNvSpPr txBox="1"/>
          <p:nvPr/>
        </p:nvSpPr>
        <p:spPr>
          <a:xfrm>
            <a:off x="720436" y="4892616"/>
            <a:ext cx="10861964" cy="1838837"/>
          </a:xfrm>
          <a:prstGeom prst="rect">
            <a:avLst/>
          </a:prstGeom>
          <a:noFill/>
        </p:spPr>
        <p:txBody>
          <a:bodyPr wrap="square" rtlCol="0">
            <a:spAutoFit/>
          </a:bodyPr>
          <a:lstStyle/>
          <a:p>
            <a:pPr algn="ctr"/>
            <a:r>
              <a:rPr lang="en-US" dirty="0"/>
              <a:t>GRPC-Web works around the restrictions of the browser </a:t>
            </a:r>
            <a:r>
              <a:rPr lang="en-US" dirty="0" err="1"/>
              <a:t>javascript</a:t>
            </a:r>
            <a:r>
              <a:rPr lang="en-US" dirty="0"/>
              <a:t>-http/2 APIs and emulates</a:t>
            </a:r>
            <a:br>
              <a:rPr lang="en-US" dirty="0"/>
            </a:br>
            <a:r>
              <a:rPr lang="en-US" dirty="0"/>
              <a:t>the functionality not supported.  HOWEVER, this is not standard GRPC and you need to </a:t>
            </a:r>
            <a:br>
              <a:rPr lang="en-US" dirty="0"/>
            </a:br>
            <a:r>
              <a:rPr lang="en-US" dirty="0"/>
              <a:t>introduce a proxy to translate between GRPC-WEB and proper GRPC.</a:t>
            </a:r>
            <a:br>
              <a:rPr lang="en-US" dirty="0"/>
            </a:br>
            <a:br>
              <a:rPr lang="en-US" dirty="0"/>
            </a:br>
            <a:r>
              <a:rPr lang="en-US" dirty="0"/>
              <a:t>If you are programming in GO there is a wrapper for GRPC that also supports GRPC-WEB that you can play with, but its only available in </a:t>
            </a:r>
            <a:r>
              <a:rPr lang="en-US" dirty="0" err="1"/>
              <a:t>GoLang</a:t>
            </a:r>
            <a:br>
              <a:rPr lang="en-US" dirty="0"/>
            </a:br>
            <a:r>
              <a:rPr lang="en-US" dirty="0"/>
              <a:t>https://</a:t>
            </a:r>
            <a:r>
              <a:rPr lang="en-US" dirty="0" err="1"/>
              <a:t>github.com</a:t>
            </a:r>
            <a:r>
              <a:rPr lang="en-US" dirty="0"/>
              <a:t>/improbable-</a:t>
            </a:r>
            <a:r>
              <a:rPr lang="en-US" dirty="0" err="1"/>
              <a:t>eng</a:t>
            </a:r>
            <a:r>
              <a:rPr lang="en-US" dirty="0"/>
              <a:t>/</a:t>
            </a:r>
            <a:r>
              <a:rPr lang="en-US" dirty="0" err="1"/>
              <a:t>grpc</a:t>
            </a:r>
            <a:r>
              <a:rPr lang="en-US" dirty="0"/>
              <a:t>-web/tree/master/go/</a:t>
            </a:r>
            <a:r>
              <a:rPr lang="en-US" dirty="0" err="1"/>
              <a:t>grpcweb</a:t>
            </a:r>
            <a:endParaRPr lang="en-US" dirty="0">
              <a:solidFill>
                <a:srgbClr val="FF0000"/>
              </a:solidFill>
            </a:endParaRPr>
          </a:p>
        </p:txBody>
      </p:sp>
      <p:sp>
        <p:nvSpPr>
          <p:cNvPr id="20" name="TextBox 19">
            <a:extLst>
              <a:ext uri="{FF2B5EF4-FFF2-40B4-BE49-F238E27FC236}">
                <a16:creationId xmlns:a16="http://schemas.microsoft.com/office/drawing/2014/main" id="{7C16880C-668E-29AE-61CF-0DB5E716292E}"/>
              </a:ext>
            </a:extLst>
          </p:cNvPr>
          <p:cNvSpPr txBox="1"/>
          <p:nvPr/>
        </p:nvSpPr>
        <p:spPr>
          <a:xfrm>
            <a:off x="3861563" y="2996790"/>
            <a:ext cx="1467068" cy="841641"/>
          </a:xfrm>
          <a:prstGeom prst="rect">
            <a:avLst/>
          </a:prstGeom>
          <a:noFill/>
        </p:spPr>
        <p:txBody>
          <a:bodyPr wrap="none" rtlCol="0">
            <a:spAutoFit/>
          </a:bodyPr>
          <a:lstStyle/>
          <a:p>
            <a:pPr algn="ctr"/>
            <a:r>
              <a:rPr lang="en-US" dirty="0"/>
              <a:t>WEB-GRPC</a:t>
            </a:r>
            <a:br>
              <a:rPr lang="en-US" dirty="0"/>
            </a:br>
            <a:r>
              <a:rPr lang="en-US" dirty="0"/>
              <a:t>OVER</a:t>
            </a:r>
            <a:br>
              <a:rPr lang="en-US" dirty="0"/>
            </a:br>
            <a:r>
              <a:rPr lang="en-US" dirty="0"/>
              <a:t>HTTP/2</a:t>
            </a:r>
            <a:endParaRPr lang="en-US" dirty="0">
              <a:solidFill>
                <a:srgbClr val="FF0000"/>
              </a:solidFill>
            </a:endParaRPr>
          </a:p>
        </p:txBody>
      </p:sp>
      <p:cxnSp>
        <p:nvCxnSpPr>
          <p:cNvPr id="25" name="Straight Arrow Connector 24">
            <a:extLst>
              <a:ext uri="{FF2B5EF4-FFF2-40B4-BE49-F238E27FC236}">
                <a16:creationId xmlns:a16="http://schemas.microsoft.com/office/drawing/2014/main" id="{913427BB-700E-E941-9ACB-A6FC1F4D166E}"/>
              </a:ext>
            </a:extLst>
          </p:cNvPr>
          <p:cNvCxnSpPr>
            <a:cxnSpLocks/>
          </p:cNvCxnSpPr>
          <p:nvPr/>
        </p:nvCxnSpPr>
        <p:spPr>
          <a:xfrm>
            <a:off x="3836046" y="3796981"/>
            <a:ext cx="174733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69522151-4FC0-C814-0DFB-F78F8CA01A37}"/>
              </a:ext>
            </a:extLst>
          </p:cNvPr>
          <p:cNvSpPr/>
          <p:nvPr/>
        </p:nvSpPr>
        <p:spPr bwMode="auto">
          <a:xfrm rot="16200000">
            <a:off x="5408964" y="3190968"/>
            <a:ext cx="1629360" cy="1241004"/>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WEB-GRPC</a:t>
            </a:r>
            <a:br>
              <a:rPr lang="en-US" sz="1200" dirty="0">
                <a:latin typeface="+mn-lt"/>
                <a:ea typeface="ＭＳ Ｐゴシック" charset="0"/>
              </a:rPr>
            </a:br>
            <a:r>
              <a:rPr lang="en-US" sz="1200" dirty="0">
                <a:latin typeface="+mn-lt"/>
                <a:ea typeface="ＭＳ Ｐゴシック" charset="0"/>
              </a:rPr>
              <a:t>AWARE PROXY</a:t>
            </a:r>
            <a:br>
              <a:rPr lang="en-US" sz="1200" dirty="0">
                <a:latin typeface="+mn-lt"/>
                <a:ea typeface="ＭＳ Ｐゴシック" charset="0"/>
              </a:rPr>
            </a:br>
            <a:r>
              <a:rPr lang="en-US" sz="1200" dirty="0">
                <a:latin typeface="+mn-lt"/>
                <a:ea typeface="ＭＳ Ｐゴシック" charset="0"/>
              </a:rPr>
              <a:t>Nginx, Envoy</a:t>
            </a:r>
            <a:endParaRPr kumimoji="0" lang="en-US" sz="1200" i="0" u="none" strike="noStrike" cap="none" normalizeH="0" baseline="0" dirty="0">
              <a:ln>
                <a:noFill/>
              </a:ln>
              <a:solidFill>
                <a:schemeClr val="tx1"/>
              </a:solidFill>
              <a:effectLst/>
              <a:latin typeface="+mn-lt"/>
              <a:ea typeface="ＭＳ Ｐゴシック" charset="0"/>
            </a:endParaRPr>
          </a:p>
        </p:txBody>
      </p:sp>
      <p:sp>
        <p:nvSpPr>
          <p:cNvPr id="30" name="TextBox 29">
            <a:extLst>
              <a:ext uri="{FF2B5EF4-FFF2-40B4-BE49-F238E27FC236}">
                <a16:creationId xmlns:a16="http://schemas.microsoft.com/office/drawing/2014/main" id="{0D76B02D-DF0D-B8CB-FC33-EFA242D0F86C}"/>
              </a:ext>
            </a:extLst>
          </p:cNvPr>
          <p:cNvSpPr txBox="1"/>
          <p:nvPr/>
        </p:nvSpPr>
        <p:spPr>
          <a:xfrm>
            <a:off x="7107562" y="3010645"/>
            <a:ext cx="979755" cy="841641"/>
          </a:xfrm>
          <a:prstGeom prst="rect">
            <a:avLst/>
          </a:prstGeom>
          <a:noFill/>
        </p:spPr>
        <p:txBody>
          <a:bodyPr wrap="none" rtlCol="0">
            <a:spAutoFit/>
          </a:bodyPr>
          <a:lstStyle/>
          <a:p>
            <a:pPr algn="ctr"/>
            <a:r>
              <a:rPr lang="en-US" dirty="0"/>
              <a:t>GRPC</a:t>
            </a:r>
            <a:br>
              <a:rPr lang="en-US" dirty="0"/>
            </a:br>
            <a:r>
              <a:rPr lang="en-US" dirty="0"/>
              <a:t>OVER</a:t>
            </a:r>
            <a:br>
              <a:rPr lang="en-US" dirty="0"/>
            </a:br>
            <a:r>
              <a:rPr lang="en-US" dirty="0"/>
              <a:t>HTTP/2</a:t>
            </a:r>
            <a:endParaRPr lang="en-US" dirty="0">
              <a:solidFill>
                <a:srgbClr val="FF0000"/>
              </a:solidFill>
            </a:endParaRPr>
          </a:p>
        </p:txBody>
      </p:sp>
      <p:cxnSp>
        <p:nvCxnSpPr>
          <p:cNvPr id="31" name="Straight Arrow Connector 30">
            <a:extLst>
              <a:ext uri="{FF2B5EF4-FFF2-40B4-BE49-F238E27FC236}">
                <a16:creationId xmlns:a16="http://schemas.microsoft.com/office/drawing/2014/main" id="{760D7B4F-48A7-27EB-9337-D9580FF4D3C4}"/>
              </a:ext>
            </a:extLst>
          </p:cNvPr>
          <p:cNvCxnSpPr>
            <a:cxnSpLocks/>
          </p:cNvCxnSpPr>
          <p:nvPr/>
        </p:nvCxnSpPr>
        <p:spPr>
          <a:xfrm>
            <a:off x="6838389" y="3810836"/>
            <a:ext cx="174733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46C0AAD-5E91-06C9-6BF0-E1C92AD5AB9E}"/>
              </a:ext>
            </a:extLst>
          </p:cNvPr>
          <p:cNvSpPr/>
          <p:nvPr/>
        </p:nvSpPr>
        <p:spPr bwMode="auto">
          <a:xfrm>
            <a:off x="8542480" y="2918952"/>
            <a:ext cx="2209800" cy="1682153"/>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sp>
        <p:nvSpPr>
          <p:cNvPr id="33" name="Rectangle 32">
            <a:extLst>
              <a:ext uri="{FF2B5EF4-FFF2-40B4-BE49-F238E27FC236}">
                <a16:creationId xmlns:a16="http://schemas.microsoft.com/office/drawing/2014/main" id="{9763FE02-056B-0938-72FA-5613B2D05B40}"/>
              </a:ext>
            </a:extLst>
          </p:cNvPr>
          <p:cNvSpPr/>
          <p:nvPr/>
        </p:nvSpPr>
        <p:spPr bwMode="auto">
          <a:xfrm rot="16200000">
            <a:off x="7846546" y="3621498"/>
            <a:ext cx="1682155"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Tree>
    <p:extLst>
      <p:ext uri="{BB962C8B-B14F-4D97-AF65-F5344CB8AC3E}">
        <p14:creationId xmlns:p14="http://schemas.microsoft.com/office/powerpoint/2010/main" val="11749565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58</a:t>
            </a:fld>
            <a:endParaRPr lang="en-US" dirty="0"/>
          </a:p>
        </p:txBody>
      </p:sp>
      <p:sp>
        <p:nvSpPr>
          <p:cNvPr id="680962" name="Rectangle 2"/>
          <p:cNvSpPr>
            <a:spLocks noGrp="1" noChangeArrowheads="1"/>
          </p:cNvSpPr>
          <p:nvPr>
            <p:ph type="title"/>
          </p:nvPr>
        </p:nvSpPr>
        <p:spPr>
          <a:xfrm>
            <a:off x="207889" y="275035"/>
            <a:ext cx="11866116" cy="698948"/>
          </a:xfrm>
        </p:spPr>
        <p:txBody>
          <a:bodyPr/>
          <a:lstStyle/>
          <a:p>
            <a:r>
              <a:rPr lang="en-US" dirty="0"/>
              <a:t>The GRPC Sweet Spot – GRPC Complements REST</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1288543" y="1001762"/>
            <a:ext cx="3990109" cy="343043"/>
          </a:xfrm>
          <a:prstGeom prst="rect">
            <a:avLst/>
          </a:prstGeom>
          <a:noFill/>
        </p:spPr>
        <p:txBody>
          <a:bodyPr wrap="square" rtlCol="0">
            <a:spAutoFit/>
          </a:bodyPr>
          <a:lstStyle/>
          <a:p>
            <a:pPr algn="ctr"/>
            <a:r>
              <a:rPr lang="en-US" dirty="0"/>
              <a:t>Service Based Architecture Style</a:t>
            </a:r>
            <a:endParaRPr lang="en-US" dirty="0">
              <a:solidFill>
                <a:srgbClr val="FF0000"/>
              </a:solidFill>
            </a:endParaRPr>
          </a:p>
        </p:txBody>
      </p:sp>
      <p:pic>
        <p:nvPicPr>
          <p:cNvPr id="20" name="Picture 19">
            <a:extLst>
              <a:ext uri="{FF2B5EF4-FFF2-40B4-BE49-F238E27FC236}">
                <a16:creationId xmlns:a16="http://schemas.microsoft.com/office/drawing/2014/main" id="{4274AFF1-451D-10F3-31D5-60A7A6DD5A24}"/>
              </a:ext>
            </a:extLst>
          </p:cNvPr>
          <p:cNvPicPr>
            <a:picLocks noChangeAspect="1"/>
          </p:cNvPicPr>
          <p:nvPr/>
        </p:nvPicPr>
        <p:blipFill>
          <a:blip r:embed="rId2"/>
          <a:stretch>
            <a:fillRect/>
          </a:stretch>
        </p:blipFill>
        <p:spPr>
          <a:xfrm>
            <a:off x="6248400" y="1263281"/>
            <a:ext cx="5825604" cy="3337340"/>
          </a:xfrm>
          <a:prstGeom prst="rect">
            <a:avLst/>
          </a:prstGeom>
        </p:spPr>
      </p:pic>
      <p:pic>
        <p:nvPicPr>
          <p:cNvPr id="25" name="Picture 24">
            <a:extLst>
              <a:ext uri="{FF2B5EF4-FFF2-40B4-BE49-F238E27FC236}">
                <a16:creationId xmlns:a16="http://schemas.microsoft.com/office/drawing/2014/main" id="{3857A86D-3AE1-0169-6755-B6533DDE0A49}"/>
              </a:ext>
            </a:extLst>
          </p:cNvPr>
          <p:cNvPicPr>
            <a:picLocks noChangeAspect="1"/>
          </p:cNvPicPr>
          <p:nvPr/>
        </p:nvPicPr>
        <p:blipFill>
          <a:blip r:embed="rId3"/>
          <a:stretch>
            <a:fillRect/>
          </a:stretch>
        </p:blipFill>
        <p:spPr>
          <a:xfrm>
            <a:off x="318798" y="1344805"/>
            <a:ext cx="5929601" cy="3348904"/>
          </a:xfrm>
          <a:prstGeom prst="rect">
            <a:avLst/>
          </a:prstGeom>
        </p:spPr>
      </p:pic>
      <p:sp>
        <p:nvSpPr>
          <p:cNvPr id="26" name="TextBox 25">
            <a:extLst>
              <a:ext uri="{FF2B5EF4-FFF2-40B4-BE49-F238E27FC236}">
                <a16:creationId xmlns:a16="http://schemas.microsoft.com/office/drawing/2014/main" id="{7FB4F22F-8F54-CAAA-9924-13CE99134F68}"/>
              </a:ext>
            </a:extLst>
          </p:cNvPr>
          <p:cNvSpPr txBox="1"/>
          <p:nvPr/>
        </p:nvSpPr>
        <p:spPr>
          <a:xfrm>
            <a:off x="7166147" y="1042232"/>
            <a:ext cx="3990109" cy="343043"/>
          </a:xfrm>
          <a:prstGeom prst="rect">
            <a:avLst/>
          </a:prstGeom>
          <a:noFill/>
        </p:spPr>
        <p:txBody>
          <a:bodyPr wrap="square" rtlCol="0">
            <a:spAutoFit/>
          </a:bodyPr>
          <a:lstStyle/>
          <a:p>
            <a:pPr algn="ctr"/>
            <a:r>
              <a:rPr lang="en-US" dirty="0"/>
              <a:t>Microservice Architecture Style</a:t>
            </a:r>
            <a:endParaRPr lang="en-US" dirty="0">
              <a:solidFill>
                <a:srgbClr val="FF0000"/>
              </a:solidFill>
            </a:endParaRPr>
          </a:p>
        </p:txBody>
      </p:sp>
      <p:sp>
        <p:nvSpPr>
          <p:cNvPr id="2" name="Right Arrow 1">
            <a:extLst>
              <a:ext uri="{FF2B5EF4-FFF2-40B4-BE49-F238E27FC236}">
                <a16:creationId xmlns:a16="http://schemas.microsoft.com/office/drawing/2014/main" id="{127AE759-6CE4-294A-B346-AA32AC57594A}"/>
              </a:ext>
            </a:extLst>
          </p:cNvPr>
          <p:cNvSpPr/>
          <p:nvPr/>
        </p:nvSpPr>
        <p:spPr>
          <a:xfrm rot="5400000">
            <a:off x="-591692" y="2184855"/>
            <a:ext cx="2427016" cy="827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REST</a:t>
            </a:r>
          </a:p>
        </p:txBody>
      </p:sp>
      <p:sp>
        <p:nvSpPr>
          <p:cNvPr id="30" name="Right Arrow 29">
            <a:extLst>
              <a:ext uri="{FF2B5EF4-FFF2-40B4-BE49-F238E27FC236}">
                <a16:creationId xmlns:a16="http://schemas.microsoft.com/office/drawing/2014/main" id="{2BBC4222-D1C0-DD40-8BF5-20CBA09697F5}"/>
              </a:ext>
            </a:extLst>
          </p:cNvPr>
          <p:cNvSpPr/>
          <p:nvPr/>
        </p:nvSpPr>
        <p:spPr>
          <a:xfrm>
            <a:off x="1155688" y="3562906"/>
            <a:ext cx="4677075" cy="697364"/>
          </a:xfrm>
          <a:prstGeom prst="rightArrow">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GRPC</a:t>
            </a:r>
          </a:p>
        </p:txBody>
      </p:sp>
      <p:sp>
        <p:nvSpPr>
          <p:cNvPr id="31" name="Right Arrow 30">
            <a:extLst>
              <a:ext uri="{FF2B5EF4-FFF2-40B4-BE49-F238E27FC236}">
                <a16:creationId xmlns:a16="http://schemas.microsoft.com/office/drawing/2014/main" id="{83471E5F-F003-702C-E21F-E5EC63B9B9FA}"/>
              </a:ext>
            </a:extLst>
          </p:cNvPr>
          <p:cNvSpPr/>
          <p:nvPr/>
        </p:nvSpPr>
        <p:spPr>
          <a:xfrm rot="5400000">
            <a:off x="5509855" y="2222499"/>
            <a:ext cx="2427016" cy="827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REST</a:t>
            </a:r>
          </a:p>
        </p:txBody>
      </p:sp>
      <p:sp>
        <p:nvSpPr>
          <p:cNvPr id="32" name="Right Arrow 31">
            <a:extLst>
              <a:ext uri="{FF2B5EF4-FFF2-40B4-BE49-F238E27FC236}">
                <a16:creationId xmlns:a16="http://schemas.microsoft.com/office/drawing/2014/main" id="{E31C3A24-EDFF-85B8-8127-B39010467C2A}"/>
              </a:ext>
            </a:extLst>
          </p:cNvPr>
          <p:cNvSpPr/>
          <p:nvPr/>
        </p:nvSpPr>
        <p:spPr>
          <a:xfrm>
            <a:off x="7257235" y="3600550"/>
            <a:ext cx="4677075" cy="697364"/>
          </a:xfrm>
          <a:prstGeom prst="rightArrow">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GRPC</a:t>
            </a:r>
          </a:p>
        </p:txBody>
      </p:sp>
      <p:sp>
        <p:nvSpPr>
          <p:cNvPr id="33" name="TextBox 32">
            <a:extLst>
              <a:ext uri="{FF2B5EF4-FFF2-40B4-BE49-F238E27FC236}">
                <a16:creationId xmlns:a16="http://schemas.microsoft.com/office/drawing/2014/main" id="{8ADE4192-87A4-E584-C6BC-3DDE76EA1B09}"/>
              </a:ext>
            </a:extLst>
          </p:cNvPr>
          <p:cNvSpPr txBox="1"/>
          <p:nvPr/>
        </p:nvSpPr>
        <p:spPr>
          <a:xfrm>
            <a:off x="1155688" y="5219640"/>
            <a:ext cx="9872530" cy="592342"/>
          </a:xfrm>
          <a:prstGeom prst="rect">
            <a:avLst/>
          </a:prstGeom>
          <a:noFill/>
        </p:spPr>
        <p:txBody>
          <a:bodyPr wrap="square" rtlCol="0">
            <a:spAutoFit/>
          </a:bodyPr>
          <a:lstStyle/>
          <a:p>
            <a:pPr algn="ctr"/>
            <a:r>
              <a:rPr lang="en-US" dirty="0"/>
              <a:t>This is a very common architectural approach – </a:t>
            </a:r>
            <a:br>
              <a:rPr lang="en-US" dirty="0"/>
            </a:br>
            <a:r>
              <a:rPr lang="en-US" dirty="0"/>
              <a:t>Use REST from the client to the service tier, and use GRPC for service-to-service APIs</a:t>
            </a:r>
            <a:endParaRPr lang="en-US" dirty="0">
              <a:solidFill>
                <a:srgbClr val="FF0000"/>
              </a:solidFill>
            </a:endParaRPr>
          </a:p>
        </p:txBody>
      </p:sp>
    </p:spTree>
    <p:extLst>
      <p:ext uri="{BB962C8B-B14F-4D97-AF65-F5344CB8AC3E}">
        <p14:creationId xmlns:p14="http://schemas.microsoft.com/office/powerpoint/2010/main" val="39563350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59</a:t>
            </a:fld>
            <a:endParaRPr lang="en-US" dirty="0"/>
          </a:p>
        </p:txBody>
      </p:sp>
      <p:sp>
        <p:nvSpPr>
          <p:cNvPr id="680962" name="Rectangle 2"/>
          <p:cNvSpPr>
            <a:spLocks noGrp="1" noChangeArrowheads="1"/>
          </p:cNvSpPr>
          <p:nvPr>
            <p:ph type="title"/>
          </p:nvPr>
        </p:nvSpPr>
        <p:spPr>
          <a:xfrm>
            <a:off x="207889" y="275035"/>
            <a:ext cx="11866116" cy="698948"/>
          </a:xfrm>
        </p:spPr>
        <p:txBody>
          <a:bodyPr/>
          <a:lstStyle/>
          <a:p>
            <a:r>
              <a:rPr lang="en-US" dirty="0"/>
              <a:t>Do you have to choose – GRPC or REST?</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436599" y="800020"/>
            <a:ext cx="11427463" cy="841577"/>
          </a:xfrm>
          <a:prstGeom prst="rect">
            <a:avLst/>
          </a:prstGeom>
          <a:noFill/>
        </p:spPr>
        <p:txBody>
          <a:bodyPr wrap="square" rtlCol="0">
            <a:spAutoFit/>
          </a:bodyPr>
          <a:lstStyle/>
          <a:p>
            <a:pPr algn="ctr"/>
            <a:r>
              <a:rPr lang="en-US" dirty="0"/>
              <a:t>Servers can be built to handle either GRPC or REST – even over the same port!</a:t>
            </a:r>
            <a:br>
              <a:rPr lang="en-US" dirty="0"/>
            </a:br>
            <a:r>
              <a:rPr lang="en-US" dirty="0"/>
              <a:t>Given HTTP is used, we know its GRPC if its over HTTP/2 and </a:t>
            </a:r>
            <a:r>
              <a:rPr lang="en-US" dirty="0">
                <a:solidFill>
                  <a:srgbClr val="FF0000"/>
                </a:solidFill>
                <a:latin typeface="Courier" pitchFamily="2" charset="0"/>
              </a:rPr>
              <a:t>Content-Type: application/</a:t>
            </a:r>
            <a:r>
              <a:rPr lang="en-US" dirty="0" err="1">
                <a:solidFill>
                  <a:srgbClr val="FF0000"/>
                </a:solidFill>
                <a:latin typeface="Courier" pitchFamily="2" charset="0"/>
              </a:rPr>
              <a:t>grpc</a:t>
            </a:r>
            <a:br>
              <a:rPr lang="en-US" dirty="0"/>
            </a:br>
            <a:r>
              <a:rPr lang="en-US" dirty="0"/>
              <a:t>REST would be over HTTP/1.1 or HTTP/2 with </a:t>
            </a:r>
            <a:r>
              <a:rPr lang="en-US" dirty="0">
                <a:solidFill>
                  <a:srgbClr val="FF0000"/>
                </a:solidFill>
                <a:latin typeface="Courier" pitchFamily="2" charset="0"/>
              </a:rPr>
              <a:t>Content-Type application/</a:t>
            </a:r>
            <a:r>
              <a:rPr lang="en-US" dirty="0" err="1">
                <a:solidFill>
                  <a:srgbClr val="FF0000"/>
                </a:solidFill>
                <a:latin typeface="Courier" pitchFamily="2" charset="0"/>
              </a:rPr>
              <a:t>json</a:t>
            </a:r>
            <a:r>
              <a:rPr lang="en-US" dirty="0">
                <a:solidFill>
                  <a:srgbClr val="FF0000"/>
                </a:solidFill>
                <a:latin typeface="Courier" pitchFamily="2" charset="0"/>
              </a:rPr>
              <a:t> </a:t>
            </a:r>
          </a:p>
        </p:txBody>
      </p:sp>
      <p:sp>
        <p:nvSpPr>
          <p:cNvPr id="33" name="TextBox 32">
            <a:extLst>
              <a:ext uri="{FF2B5EF4-FFF2-40B4-BE49-F238E27FC236}">
                <a16:creationId xmlns:a16="http://schemas.microsoft.com/office/drawing/2014/main" id="{8ADE4192-87A4-E584-C6BC-3DDE76EA1B09}"/>
              </a:ext>
            </a:extLst>
          </p:cNvPr>
          <p:cNvSpPr txBox="1"/>
          <p:nvPr/>
        </p:nvSpPr>
        <p:spPr>
          <a:xfrm>
            <a:off x="831797" y="5759830"/>
            <a:ext cx="11032265" cy="592278"/>
          </a:xfrm>
          <a:prstGeom prst="rect">
            <a:avLst/>
          </a:prstGeom>
          <a:noFill/>
        </p:spPr>
        <p:txBody>
          <a:bodyPr wrap="square" rtlCol="0">
            <a:spAutoFit/>
          </a:bodyPr>
          <a:lstStyle/>
          <a:p>
            <a:pPr algn="ctr"/>
            <a:r>
              <a:rPr lang="en-US" dirty="0"/>
              <a:t>To see a demo of this approach:</a:t>
            </a:r>
            <a:br>
              <a:rPr lang="en-US" dirty="0"/>
            </a:br>
            <a:r>
              <a:rPr lang="en-US" dirty="0"/>
              <a:t>https://</a:t>
            </a:r>
            <a:r>
              <a:rPr lang="en-US" dirty="0" err="1"/>
              <a:t>github.com</a:t>
            </a:r>
            <a:r>
              <a:rPr lang="en-US" dirty="0"/>
              <a:t>/</a:t>
            </a:r>
            <a:r>
              <a:rPr lang="en-US" dirty="0" err="1"/>
              <a:t>ArchitectingSoftware</a:t>
            </a:r>
            <a:r>
              <a:rPr lang="en-US" dirty="0"/>
              <a:t>/se577-webservices-demo/tree/main/</a:t>
            </a:r>
            <a:r>
              <a:rPr lang="en-US" dirty="0" err="1"/>
              <a:t>grpc</a:t>
            </a:r>
            <a:r>
              <a:rPr lang="en-US" dirty="0"/>
              <a:t>/combined-server</a:t>
            </a:r>
            <a:endParaRPr lang="en-US" dirty="0">
              <a:solidFill>
                <a:srgbClr val="FF0000"/>
              </a:solidFill>
            </a:endParaRPr>
          </a:p>
        </p:txBody>
      </p:sp>
      <p:sp>
        <p:nvSpPr>
          <p:cNvPr id="13" name="Rectangle 12">
            <a:extLst>
              <a:ext uri="{FF2B5EF4-FFF2-40B4-BE49-F238E27FC236}">
                <a16:creationId xmlns:a16="http://schemas.microsoft.com/office/drawing/2014/main" id="{445389B0-5185-E303-4C7A-C80989EAC13E}"/>
              </a:ext>
            </a:extLst>
          </p:cNvPr>
          <p:cNvSpPr/>
          <p:nvPr/>
        </p:nvSpPr>
        <p:spPr bwMode="auto">
          <a:xfrm>
            <a:off x="2614714" y="2009806"/>
            <a:ext cx="9411049" cy="2763409"/>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API Server</a:t>
            </a:r>
          </a:p>
        </p:txBody>
      </p:sp>
      <p:sp>
        <p:nvSpPr>
          <p:cNvPr id="15" name="Rectangle 14">
            <a:extLst>
              <a:ext uri="{FF2B5EF4-FFF2-40B4-BE49-F238E27FC236}">
                <a16:creationId xmlns:a16="http://schemas.microsoft.com/office/drawing/2014/main" id="{6548C6E6-28B2-4174-380A-A79B76268A42}"/>
              </a:ext>
            </a:extLst>
          </p:cNvPr>
          <p:cNvSpPr/>
          <p:nvPr/>
        </p:nvSpPr>
        <p:spPr bwMode="auto">
          <a:xfrm>
            <a:off x="9577286" y="2317733"/>
            <a:ext cx="2286776" cy="2170893"/>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18288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000" b="0" dirty="0">
                <a:latin typeface="+mn-lt"/>
                <a:ea typeface="ＭＳ Ｐゴシック" charset="0"/>
              </a:rPr>
              <a:t>API </a:t>
            </a:r>
            <a:br>
              <a:rPr lang="en-US" sz="2000" b="0" dirty="0">
                <a:latin typeface="+mn-lt"/>
                <a:ea typeface="ＭＳ Ｐゴシック" charset="0"/>
              </a:rPr>
            </a:br>
            <a:r>
              <a:rPr lang="en-US" sz="2000" b="0" dirty="0">
                <a:latin typeface="+mn-lt"/>
                <a:ea typeface="ＭＳ Ｐゴシック" charset="0"/>
              </a:rPr>
              <a:t>Implementation</a:t>
            </a:r>
            <a:br>
              <a:rPr lang="en-US" sz="2000" b="0" dirty="0">
                <a:latin typeface="+mn-lt"/>
                <a:ea typeface="ＭＳ Ｐゴシック" charset="0"/>
              </a:rPr>
            </a:br>
            <a:r>
              <a:rPr lang="en-US" sz="2000" b="0" dirty="0">
                <a:latin typeface="+mn-lt"/>
                <a:ea typeface="ＭＳ Ｐゴシック" charset="0"/>
              </a:rPr>
              <a:t>f(req) : resp</a:t>
            </a:r>
            <a:endParaRPr kumimoji="0" lang="en-US" sz="2000" b="0" i="0" u="none" strike="noStrike" cap="none" normalizeH="0" baseline="0" dirty="0">
              <a:ln>
                <a:noFill/>
              </a:ln>
              <a:solidFill>
                <a:schemeClr val="tx1"/>
              </a:solidFill>
              <a:effectLst/>
              <a:latin typeface="+mn-lt"/>
              <a:ea typeface="ＭＳ Ｐゴシック" charset="0"/>
            </a:endParaRPr>
          </a:p>
        </p:txBody>
      </p:sp>
      <p:sp>
        <p:nvSpPr>
          <p:cNvPr id="16" name="Rectangle 15">
            <a:extLst>
              <a:ext uri="{FF2B5EF4-FFF2-40B4-BE49-F238E27FC236}">
                <a16:creationId xmlns:a16="http://schemas.microsoft.com/office/drawing/2014/main" id="{AC041714-3A09-1590-E888-18097F02639C}"/>
              </a:ext>
            </a:extLst>
          </p:cNvPr>
          <p:cNvSpPr/>
          <p:nvPr/>
        </p:nvSpPr>
        <p:spPr bwMode="auto">
          <a:xfrm>
            <a:off x="5890951" y="3435932"/>
            <a:ext cx="3009771" cy="1052686"/>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bg1"/>
                </a:solidFill>
                <a:effectLst/>
                <a:latin typeface="+mn-lt"/>
                <a:ea typeface="ＭＳ Ｐゴシック" charset="0"/>
              </a:rPr>
              <a:t>REST Proxy</a:t>
            </a:r>
            <a:br>
              <a:rPr kumimoji="0" lang="en-US" sz="1600" b="0" i="0" u="none" strike="noStrike" cap="none" normalizeH="0" baseline="0" dirty="0">
                <a:ln>
                  <a:noFill/>
                </a:ln>
                <a:solidFill>
                  <a:schemeClr val="bg1"/>
                </a:solidFill>
                <a:effectLst/>
                <a:latin typeface="+mn-lt"/>
                <a:ea typeface="ＭＳ Ｐゴシック" charset="0"/>
              </a:rPr>
            </a:br>
            <a:r>
              <a:rPr kumimoji="0" lang="en-US" sz="1600" b="0" i="0" u="none" strike="noStrike" cap="none" normalizeH="0" baseline="0" dirty="0">
                <a:ln>
                  <a:noFill/>
                </a:ln>
                <a:solidFill>
                  <a:schemeClr val="bg1"/>
                </a:solidFill>
                <a:effectLst/>
                <a:latin typeface="+mn-lt"/>
                <a:ea typeface="ＭＳ Ｐゴシック" charset="0"/>
              </a:rPr>
              <a:t>Map JSON Requests and </a:t>
            </a:r>
            <a:br>
              <a:rPr kumimoji="0" lang="en-US" sz="1600" b="0" i="0" u="none" strike="noStrike" cap="none" normalizeH="0" baseline="0" dirty="0">
                <a:ln>
                  <a:noFill/>
                </a:ln>
                <a:solidFill>
                  <a:schemeClr val="bg1"/>
                </a:solidFill>
                <a:effectLst/>
                <a:latin typeface="+mn-lt"/>
                <a:ea typeface="ＭＳ Ｐゴシック" charset="0"/>
              </a:rPr>
            </a:br>
            <a:r>
              <a:rPr kumimoji="0" lang="en-US" sz="1600" b="0" i="0" u="none" strike="noStrike" cap="none" normalizeH="0" baseline="0" dirty="0">
                <a:ln>
                  <a:noFill/>
                </a:ln>
                <a:solidFill>
                  <a:schemeClr val="bg1"/>
                </a:solidFill>
                <a:effectLst/>
                <a:latin typeface="+mn-lt"/>
                <a:ea typeface="ＭＳ Ｐゴシック" charset="0"/>
              </a:rPr>
              <a:t>Responses to GRPC</a:t>
            </a:r>
            <a:br>
              <a:rPr kumimoji="0" lang="en-US" sz="1600" b="0" i="0" u="none" strike="noStrike" cap="none" normalizeH="0" baseline="0" dirty="0">
                <a:ln>
                  <a:noFill/>
                </a:ln>
                <a:solidFill>
                  <a:schemeClr val="bg1"/>
                </a:solidFill>
                <a:effectLst/>
                <a:latin typeface="+mn-lt"/>
                <a:ea typeface="ＭＳ Ｐゴシック" charset="0"/>
              </a:rPr>
            </a:br>
            <a:r>
              <a:rPr kumimoji="0" lang="en-US" sz="1600" b="0" i="0" u="none" strike="noStrike" cap="none" normalizeH="0" baseline="0" dirty="0">
                <a:ln>
                  <a:noFill/>
                </a:ln>
                <a:solidFill>
                  <a:schemeClr val="bg1"/>
                </a:solidFill>
                <a:effectLst/>
                <a:latin typeface="+mn-lt"/>
                <a:ea typeface="ＭＳ Ｐゴシック" charset="0"/>
              </a:rPr>
              <a:t>generated types</a:t>
            </a:r>
          </a:p>
        </p:txBody>
      </p:sp>
      <p:sp>
        <p:nvSpPr>
          <p:cNvPr id="19" name="Rectangle 18">
            <a:extLst>
              <a:ext uri="{FF2B5EF4-FFF2-40B4-BE49-F238E27FC236}">
                <a16:creationId xmlns:a16="http://schemas.microsoft.com/office/drawing/2014/main" id="{146A9A85-4C20-5B66-C3FE-7C9D199EC39D}"/>
              </a:ext>
            </a:extLst>
          </p:cNvPr>
          <p:cNvSpPr/>
          <p:nvPr/>
        </p:nvSpPr>
        <p:spPr bwMode="auto">
          <a:xfrm>
            <a:off x="9577286" y="2317733"/>
            <a:ext cx="2286776" cy="979654"/>
          </a:xfrm>
          <a:prstGeom prst="rect">
            <a:avLst/>
          </a:prstGeom>
          <a:solidFill>
            <a:srgbClr val="00B050"/>
          </a:solidFill>
          <a:ln w="9525" cap="flat" cmpd="sng" algn="ctr">
            <a:solidFill>
              <a:srgbClr val="00B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GRPC Generated </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Types</a:t>
            </a:r>
            <a:r>
              <a:rPr lang="en-US" sz="1400" dirty="0">
                <a:solidFill>
                  <a:srgbClr val="FFFF00"/>
                </a:solidFill>
                <a:latin typeface="+mn-lt"/>
                <a:ea typeface="ＭＳ Ｐゴシック" charset="0"/>
              </a:rPr>
              <a:t> </a:t>
            </a:r>
            <a:r>
              <a:rPr kumimoji="0" lang="en-US" sz="1400" i="0" u="none" strike="noStrike" cap="none" normalizeH="0" baseline="0" dirty="0">
                <a:ln>
                  <a:noFill/>
                </a:ln>
                <a:solidFill>
                  <a:srgbClr val="FFFF00"/>
                </a:solidFill>
                <a:effectLst/>
                <a:latin typeface="+mn-lt"/>
                <a:ea typeface="ＭＳ Ｐゴシック" charset="0"/>
              </a:rPr>
              <a:t>Used for </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Requests and</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Responses</a:t>
            </a:r>
          </a:p>
        </p:txBody>
      </p:sp>
      <p:cxnSp>
        <p:nvCxnSpPr>
          <p:cNvPr id="5" name="Straight Arrow Connector 4">
            <a:extLst>
              <a:ext uri="{FF2B5EF4-FFF2-40B4-BE49-F238E27FC236}">
                <a16:creationId xmlns:a16="http://schemas.microsoft.com/office/drawing/2014/main" id="{1C049F3D-B553-EC43-B7CF-9066D3961F1D}"/>
              </a:ext>
            </a:extLst>
          </p:cNvPr>
          <p:cNvCxnSpPr/>
          <p:nvPr/>
        </p:nvCxnSpPr>
        <p:spPr>
          <a:xfrm flipV="1">
            <a:off x="8963909" y="3617708"/>
            <a:ext cx="613377" cy="33674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FB4F22F-8F54-CAAA-9924-13CE99134F68}"/>
              </a:ext>
            </a:extLst>
          </p:cNvPr>
          <p:cNvSpPr txBox="1"/>
          <p:nvPr/>
        </p:nvSpPr>
        <p:spPr>
          <a:xfrm rot="19534377">
            <a:off x="8772850" y="3441184"/>
            <a:ext cx="859446" cy="353047"/>
          </a:xfrm>
          <a:prstGeom prst="rect">
            <a:avLst/>
          </a:prstGeom>
          <a:noFill/>
        </p:spPr>
        <p:txBody>
          <a:bodyPr wrap="square" rtlCol="0">
            <a:spAutoFit/>
          </a:bodyPr>
          <a:lstStyle/>
          <a:p>
            <a:pPr algn="ctr"/>
            <a:r>
              <a:rPr lang="en-US" dirty="0"/>
              <a:t>CALL</a:t>
            </a:r>
            <a:endParaRPr lang="en-US" dirty="0">
              <a:solidFill>
                <a:srgbClr val="FF0000"/>
              </a:solidFill>
            </a:endParaRPr>
          </a:p>
        </p:txBody>
      </p:sp>
      <p:sp>
        <p:nvSpPr>
          <p:cNvPr id="22" name="Rectangle 21">
            <a:extLst>
              <a:ext uri="{FF2B5EF4-FFF2-40B4-BE49-F238E27FC236}">
                <a16:creationId xmlns:a16="http://schemas.microsoft.com/office/drawing/2014/main" id="{22E00129-13F4-C6BA-6ED3-073B7A926952}"/>
              </a:ext>
            </a:extLst>
          </p:cNvPr>
          <p:cNvSpPr/>
          <p:nvPr/>
        </p:nvSpPr>
        <p:spPr bwMode="auto">
          <a:xfrm>
            <a:off x="5890951" y="2462200"/>
            <a:ext cx="3009771" cy="929310"/>
          </a:xfrm>
          <a:prstGeom prst="rect">
            <a:avLst/>
          </a:prstGeom>
          <a:solidFill>
            <a:srgbClr val="AD278D"/>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bg1"/>
                </a:solidFill>
                <a:effectLst/>
                <a:latin typeface="+mn-lt"/>
                <a:ea typeface="ＭＳ Ｐゴシック" charset="0"/>
              </a:rPr>
              <a:t>GRPC</a:t>
            </a:r>
            <a:br>
              <a:rPr kumimoji="0" lang="en-US" sz="1600" b="0" i="0" u="none" strike="noStrike" cap="none" normalizeH="0" baseline="0" dirty="0">
                <a:ln>
                  <a:noFill/>
                </a:ln>
                <a:solidFill>
                  <a:schemeClr val="bg1"/>
                </a:solidFill>
                <a:effectLst/>
                <a:latin typeface="+mn-lt"/>
                <a:ea typeface="ＭＳ Ｐゴシック" charset="0"/>
              </a:rPr>
            </a:br>
            <a:r>
              <a:rPr kumimoji="0" lang="en-US" sz="1600" b="0" i="0" u="none" strike="noStrike" cap="none" normalizeH="0" baseline="0" dirty="0">
                <a:ln>
                  <a:noFill/>
                </a:ln>
                <a:solidFill>
                  <a:schemeClr val="bg1"/>
                </a:solidFill>
                <a:effectLst/>
                <a:latin typeface="+mn-lt"/>
                <a:ea typeface="ＭＳ Ｐゴシック" charset="0"/>
              </a:rPr>
              <a:t>Server</a:t>
            </a:r>
          </a:p>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chemeClr val="bg1"/>
                </a:solidFill>
                <a:latin typeface="+mn-lt"/>
                <a:ea typeface="ＭＳ Ｐゴシック" charset="0"/>
              </a:rPr>
              <a:t>Setup</a:t>
            </a:r>
            <a:endParaRPr kumimoji="0" lang="en-US" sz="1600" b="0" i="0" u="none" strike="noStrike" cap="none" normalizeH="0" baseline="0" dirty="0">
              <a:ln>
                <a:noFill/>
              </a:ln>
              <a:solidFill>
                <a:schemeClr val="bg1"/>
              </a:solidFill>
              <a:effectLst/>
              <a:latin typeface="+mn-lt"/>
              <a:ea typeface="ＭＳ Ｐゴシック" charset="0"/>
            </a:endParaRPr>
          </a:p>
        </p:txBody>
      </p:sp>
      <p:cxnSp>
        <p:nvCxnSpPr>
          <p:cNvPr id="23" name="Straight Arrow Connector 22">
            <a:extLst>
              <a:ext uri="{FF2B5EF4-FFF2-40B4-BE49-F238E27FC236}">
                <a16:creationId xmlns:a16="http://schemas.microsoft.com/office/drawing/2014/main" id="{507F2D86-8C74-ACAE-FB5B-A8BF4B7F5D57}"/>
              </a:ext>
            </a:extLst>
          </p:cNvPr>
          <p:cNvCxnSpPr>
            <a:cxnSpLocks/>
          </p:cNvCxnSpPr>
          <p:nvPr/>
        </p:nvCxnSpPr>
        <p:spPr>
          <a:xfrm>
            <a:off x="8879832" y="2944558"/>
            <a:ext cx="697454" cy="240175"/>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3E475E2D-B2DF-3281-5A80-26C0924611C5}"/>
              </a:ext>
            </a:extLst>
          </p:cNvPr>
          <p:cNvSpPr txBox="1"/>
          <p:nvPr/>
        </p:nvSpPr>
        <p:spPr>
          <a:xfrm>
            <a:off x="4717949" y="2412731"/>
            <a:ext cx="1329635" cy="592278"/>
          </a:xfrm>
          <a:prstGeom prst="rect">
            <a:avLst/>
          </a:prstGeom>
          <a:noFill/>
        </p:spPr>
        <p:txBody>
          <a:bodyPr wrap="square" rtlCol="0">
            <a:spAutoFit/>
          </a:bodyPr>
          <a:lstStyle/>
          <a:p>
            <a:pPr algn="ctr"/>
            <a:r>
              <a:rPr lang="en-US" dirty="0"/>
              <a:t>Listen</a:t>
            </a:r>
            <a:br>
              <a:rPr lang="en-US" dirty="0"/>
            </a:br>
            <a:r>
              <a:rPr lang="en-US" dirty="0"/>
              <a:t>Port 123</a:t>
            </a:r>
            <a:endParaRPr lang="en-US" dirty="0">
              <a:solidFill>
                <a:srgbClr val="FF0000"/>
              </a:solidFill>
            </a:endParaRPr>
          </a:p>
        </p:txBody>
      </p:sp>
      <p:sp>
        <p:nvSpPr>
          <p:cNvPr id="28" name="TextBox 27">
            <a:extLst>
              <a:ext uri="{FF2B5EF4-FFF2-40B4-BE49-F238E27FC236}">
                <a16:creationId xmlns:a16="http://schemas.microsoft.com/office/drawing/2014/main" id="{F369DA81-F1D5-4C53-7B47-74550C58E447}"/>
              </a:ext>
            </a:extLst>
          </p:cNvPr>
          <p:cNvSpPr txBox="1"/>
          <p:nvPr/>
        </p:nvSpPr>
        <p:spPr>
          <a:xfrm rot="1098886">
            <a:off x="8826544" y="2735803"/>
            <a:ext cx="859446" cy="353047"/>
          </a:xfrm>
          <a:prstGeom prst="rect">
            <a:avLst/>
          </a:prstGeom>
          <a:noFill/>
        </p:spPr>
        <p:txBody>
          <a:bodyPr wrap="square" rtlCol="0">
            <a:spAutoFit/>
          </a:bodyPr>
          <a:lstStyle/>
          <a:p>
            <a:pPr algn="ctr"/>
            <a:r>
              <a:rPr lang="en-US" dirty="0"/>
              <a:t>CALL</a:t>
            </a:r>
            <a:endParaRPr lang="en-US" dirty="0">
              <a:solidFill>
                <a:srgbClr val="FF0000"/>
              </a:solidFill>
            </a:endParaRPr>
          </a:p>
        </p:txBody>
      </p:sp>
      <p:cxnSp>
        <p:nvCxnSpPr>
          <p:cNvPr id="8" name="Straight Connector 7">
            <a:extLst>
              <a:ext uri="{FF2B5EF4-FFF2-40B4-BE49-F238E27FC236}">
                <a16:creationId xmlns:a16="http://schemas.microsoft.com/office/drawing/2014/main" id="{1B7AF9AE-3A83-DCB5-44BC-E5E94B0F1975}"/>
              </a:ext>
            </a:extLst>
          </p:cNvPr>
          <p:cNvCxnSpPr>
            <a:cxnSpLocks/>
          </p:cNvCxnSpPr>
          <p:nvPr/>
        </p:nvCxnSpPr>
        <p:spPr>
          <a:xfrm flipH="1">
            <a:off x="4717949" y="3040579"/>
            <a:ext cx="1171029"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9F392719-983D-1931-3ED8-EFE95B6C2D57}"/>
              </a:ext>
            </a:extLst>
          </p:cNvPr>
          <p:cNvSpPr/>
          <p:nvPr/>
        </p:nvSpPr>
        <p:spPr>
          <a:xfrm>
            <a:off x="4666928" y="2940929"/>
            <a:ext cx="199300" cy="1993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7A858FEE-BE30-5672-5A53-EE08B91318EF}"/>
              </a:ext>
            </a:extLst>
          </p:cNvPr>
          <p:cNvSpPr txBox="1"/>
          <p:nvPr/>
        </p:nvSpPr>
        <p:spPr>
          <a:xfrm>
            <a:off x="4717949" y="3450471"/>
            <a:ext cx="1329635" cy="592278"/>
          </a:xfrm>
          <a:prstGeom prst="rect">
            <a:avLst/>
          </a:prstGeom>
          <a:noFill/>
        </p:spPr>
        <p:txBody>
          <a:bodyPr wrap="square" rtlCol="0">
            <a:spAutoFit/>
          </a:bodyPr>
          <a:lstStyle/>
          <a:p>
            <a:pPr algn="ctr"/>
            <a:r>
              <a:rPr lang="en-US" dirty="0"/>
              <a:t>Listen</a:t>
            </a:r>
            <a:br>
              <a:rPr lang="en-US" dirty="0"/>
            </a:br>
            <a:r>
              <a:rPr lang="en-US" dirty="0"/>
              <a:t>Port 123</a:t>
            </a:r>
            <a:endParaRPr lang="en-US" dirty="0">
              <a:solidFill>
                <a:srgbClr val="FF0000"/>
              </a:solidFill>
            </a:endParaRPr>
          </a:p>
        </p:txBody>
      </p:sp>
      <p:cxnSp>
        <p:nvCxnSpPr>
          <p:cNvPr id="35" name="Straight Connector 34">
            <a:extLst>
              <a:ext uri="{FF2B5EF4-FFF2-40B4-BE49-F238E27FC236}">
                <a16:creationId xmlns:a16="http://schemas.microsoft.com/office/drawing/2014/main" id="{B679B2E6-B843-29A2-0874-ED84878FF8EB}"/>
              </a:ext>
            </a:extLst>
          </p:cNvPr>
          <p:cNvCxnSpPr>
            <a:cxnSpLocks/>
          </p:cNvCxnSpPr>
          <p:nvPr/>
        </p:nvCxnSpPr>
        <p:spPr>
          <a:xfrm flipH="1">
            <a:off x="4717949" y="4078319"/>
            <a:ext cx="1171029"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A0DF1E01-D219-7A98-A7E4-800513B02359}"/>
              </a:ext>
            </a:extLst>
          </p:cNvPr>
          <p:cNvSpPr/>
          <p:nvPr/>
        </p:nvSpPr>
        <p:spPr>
          <a:xfrm>
            <a:off x="4666928" y="3978669"/>
            <a:ext cx="199300" cy="1993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168E9CE7-1C25-CF4C-1FC4-E7C0289C84B7}"/>
              </a:ext>
            </a:extLst>
          </p:cNvPr>
          <p:cNvSpPr/>
          <p:nvPr/>
        </p:nvSpPr>
        <p:spPr bwMode="auto">
          <a:xfrm rot="16200000">
            <a:off x="3005192" y="2971294"/>
            <a:ext cx="2286776" cy="979654"/>
          </a:xfrm>
          <a:prstGeom prst="rect">
            <a:avLst/>
          </a:prstGeom>
          <a:solidFill>
            <a:schemeClr val="accent6">
              <a:lumMod val="75000"/>
            </a:schemeClr>
          </a:solidFill>
          <a:ln w="9525" cap="flat" cmpd="sng" algn="ctr">
            <a:solidFill>
              <a:srgbClr val="00B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effectLst/>
                <a:latin typeface="+mn-lt"/>
                <a:ea typeface="ＭＳ Ｐゴシック" charset="0"/>
              </a:rPr>
              <a:t>TCP/IP</a:t>
            </a:r>
            <a:br>
              <a:rPr kumimoji="0" lang="en-US" sz="1400" i="0" u="none" strike="noStrike" cap="none" normalizeH="0" baseline="0" dirty="0">
                <a:ln>
                  <a:noFill/>
                </a:ln>
                <a:effectLst/>
                <a:latin typeface="+mn-lt"/>
                <a:ea typeface="ＭＳ Ｐゴシック" charset="0"/>
              </a:rPr>
            </a:br>
            <a:r>
              <a:rPr kumimoji="0" lang="en-US" sz="1400" i="0" u="none" strike="noStrike" cap="none" normalizeH="0" baseline="0" dirty="0">
                <a:ln>
                  <a:noFill/>
                </a:ln>
                <a:effectLst/>
                <a:latin typeface="+mn-lt"/>
                <a:ea typeface="ＭＳ Ｐゴシック" charset="0"/>
              </a:rPr>
              <a:t>Multiplexer</a:t>
            </a:r>
            <a:br>
              <a:rPr kumimoji="0" lang="en-US" sz="1400" i="0" u="none" strike="noStrike" cap="none" normalizeH="0" baseline="0" dirty="0">
                <a:ln>
                  <a:noFill/>
                </a:ln>
                <a:effectLst/>
                <a:latin typeface="+mn-lt"/>
                <a:ea typeface="ＭＳ Ｐゴシック" charset="0"/>
              </a:rPr>
            </a:br>
            <a:r>
              <a:rPr kumimoji="0" lang="en-US" sz="1400" i="0" u="none" strike="noStrike" cap="none" normalizeH="0" baseline="0" dirty="0">
                <a:ln>
                  <a:noFill/>
                </a:ln>
                <a:effectLst/>
                <a:latin typeface="+mn-lt"/>
                <a:ea typeface="ＭＳ Ｐゴシック" charset="0"/>
              </a:rPr>
              <a:t>Look at Header to</a:t>
            </a:r>
            <a:br>
              <a:rPr kumimoji="0" lang="en-US" sz="1400" i="0" u="none" strike="noStrike" cap="none" normalizeH="0" baseline="0" dirty="0">
                <a:ln>
                  <a:noFill/>
                </a:ln>
                <a:effectLst/>
                <a:latin typeface="+mn-lt"/>
                <a:ea typeface="ＭＳ Ｐゴシック" charset="0"/>
              </a:rPr>
            </a:br>
            <a:r>
              <a:rPr kumimoji="0" lang="en-US" sz="1400" i="0" u="none" strike="noStrike" cap="none" normalizeH="0" baseline="0" dirty="0">
                <a:ln>
                  <a:noFill/>
                </a:ln>
                <a:effectLst/>
                <a:latin typeface="+mn-lt"/>
                <a:ea typeface="ＭＳ Ｐゴシック" charset="0"/>
              </a:rPr>
              <a:t>Route</a:t>
            </a:r>
          </a:p>
        </p:txBody>
      </p:sp>
      <p:sp>
        <p:nvSpPr>
          <p:cNvPr id="38" name="TextBox 37">
            <a:extLst>
              <a:ext uri="{FF2B5EF4-FFF2-40B4-BE49-F238E27FC236}">
                <a16:creationId xmlns:a16="http://schemas.microsoft.com/office/drawing/2014/main" id="{58ABFAB4-1D43-8FAF-9652-2662CE5BAFC8}"/>
              </a:ext>
            </a:extLst>
          </p:cNvPr>
          <p:cNvSpPr txBox="1"/>
          <p:nvPr/>
        </p:nvSpPr>
        <p:spPr>
          <a:xfrm>
            <a:off x="2503020" y="2799232"/>
            <a:ext cx="1329635" cy="592278"/>
          </a:xfrm>
          <a:prstGeom prst="rect">
            <a:avLst/>
          </a:prstGeom>
          <a:noFill/>
        </p:spPr>
        <p:txBody>
          <a:bodyPr wrap="square" rtlCol="0">
            <a:spAutoFit/>
          </a:bodyPr>
          <a:lstStyle/>
          <a:p>
            <a:pPr algn="ctr"/>
            <a:r>
              <a:rPr lang="en-US" dirty="0"/>
              <a:t>Expose</a:t>
            </a:r>
            <a:br>
              <a:rPr lang="en-US" dirty="0"/>
            </a:br>
            <a:r>
              <a:rPr lang="en-US" dirty="0"/>
              <a:t>Port 123</a:t>
            </a:r>
            <a:endParaRPr lang="en-US" dirty="0">
              <a:solidFill>
                <a:srgbClr val="FF0000"/>
              </a:solidFill>
            </a:endParaRPr>
          </a:p>
        </p:txBody>
      </p:sp>
      <p:cxnSp>
        <p:nvCxnSpPr>
          <p:cNvPr id="39" name="Straight Connector 38">
            <a:extLst>
              <a:ext uri="{FF2B5EF4-FFF2-40B4-BE49-F238E27FC236}">
                <a16:creationId xmlns:a16="http://schemas.microsoft.com/office/drawing/2014/main" id="{F60DFED0-E9AB-1275-A75E-DE403D69BEE6}"/>
              </a:ext>
            </a:extLst>
          </p:cNvPr>
          <p:cNvCxnSpPr>
            <a:cxnSpLocks/>
            <a:endCxn id="40" idx="6"/>
          </p:cNvCxnSpPr>
          <p:nvPr/>
        </p:nvCxnSpPr>
        <p:spPr>
          <a:xfrm flipH="1">
            <a:off x="2207950" y="3427080"/>
            <a:ext cx="1466099"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982050CE-E165-FB4A-4C6C-E4487F5F1B1F}"/>
              </a:ext>
            </a:extLst>
          </p:cNvPr>
          <p:cNvSpPr/>
          <p:nvPr/>
        </p:nvSpPr>
        <p:spPr>
          <a:xfrm>
            <a:off x="2008650" y="3327430"/>
            <a:ext cx="199300" cy="1993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09311F98-67BF-2A57-E17E-7C179F53E501}"/>
              </a:ext>
            </a:extLst>
          </p:cNvPr>
          <p:cNvSpPr/>
          <p:nvPr/>
        </p:nvSpPr>
        <p:spPr bwMode="auto">
          <a:xfrm>
            <a:off x="191215" y="2021474"/>
            <a:ext cx="1398776" cy="2763409"/>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API</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Client</a:t>
            </a:r>
            <a:br>
              <a:rPr kumimoji="0" lang="en-US" sz="2000" b="0" i="0" u="none" strike="noStrike" cap="none" normalizeH="0" baseline="0" dirty="0">
                <a:ln>
                  <a:noFill/>
                </a:ln>
                <a:solidFill>
                  <a:schemeClr val="tx1"/>
                </a:solidFill>
                <a:effectLst/>
                <a:latin typeface="+mn-lt"/>
                <a:ea typeface="ＭＳ Ｐゴシック" charset="0"/>
              </a:rPr>
            </a:br>
            <a:br>
              <a:rPr kumimoji="0" lang="en-US" sz="2000" b="0" i="0" u="none" strike="noStrike" cap="none" normalizeH="0" baseline="0" dirty="0">
                <a:ln>
                  <a:noFill/>
                </a:ln>
                <a:solidFill>
                  <a:schemeClr val="tx1"/>
                </a:solidFill>
                <a:effectLst/>
                <a:latin typeface="+mn-lt"/>
                <a:ea typeface="ＭＳ Ｐゴシック" charset="0"/>
              </a:rPr>
            </a:br>
            <a:r>
              <a:rPr kumimoji="0" lang="en-US" sz="2000" b="0" i="1" u="none" strike="noStrike" cap="none" normalizeH="0" baseline="0" dirty="0">
                <a:ln>
                  <a:noFill/>
                </a:ln>
                <a:solidFill>
                  <a:schemeClr val="tx1"/>
                </a:solidFill>
                <a:effectLst/>
                <a:latin typeface="+mn-lt"/>
                <a:ea typeface="ＭＳ Ｐゴシック" charset="0"/>
              </a:rPr>
              <a:t>GRPC</a:t>
            </a:r>
            <a:br>
              <a:rPr kumimoji="0" lang="en-US" sz="2000" b="0" i="1" u="none" strike="noStrike" cap="none" normalizeH="0" baseline="0" dirty="0">
                <a:ln>
                  <a:noFill/>
                </a:ln>
                <a:solidFill>
                  <a:schemeClr val="tx1"/>
                </a:solidFill>
                <a:effectLst/>
                <a:latin typeface="+mn-lt"/>
                <a:ea typeface="ＭＳ Ｐゴシック" charset="0"/>
              </a:rPr>
            </a:br>
            <a:r>
              <a:rPr kumimoji="0" lang="en-US" sz="2000" b="0" i="1" u="none" strike="noStrike" cap="none" normalizeH="0" baseline="0" dirty="0">
                <a:ln>
                  <a:noFill/>
                </a:ln>
                <a:solidFill>
                  <a:schemeClr val="tx1"/>
                </a:solidFill>
                <a:effectLst/>
                <a:latin typeface="+mn-lt"/>
                <a:ea typeface="ＭＳ Ｐゴシック" charset="0"/>
              </a:rPr>
              <a:t>or</a:t>
            </a:r>
            <a:br>
              <a:rPr kumimoji="0" lang="en-US" sz="2000" b="0" i="1" u="none" strike="noStrike" cap="none" normalizeH="0" baseline="0" dirty="0">
                <a:ln>
                  <a:noFill/>
                </a:ln>
                <a:solidFill>
                  <a:schemeClr val="tx1"/>
                </a:solidFill>
                <a:effectLst/>
                <a:latin typeface="+mn-lt"/>
                <a:ea typeface="ＭＳ Ｐゴシック" charset="0"/>
              </a:rPr>
            </a:br>
            <a:r>
              <a:rPr kumimoji="0" lang="en-US" sz="2000" b="0" i="1" u="none" strike="noStrike" cap="none" normalizeH="0" baseline="0" dirty="0">
                <a:ln>
                  <a:noFill/>
                </a:ln>
                <a:solidFill>
                  <a:schemeClr val="tx1"/>
                </a:solidFill>
                <a:effectLst/>
                <a:latin typeface="+mn-lt"/>
                <a:ea typeface="ＭＳ Ｐゴシック" charset="0"/>
              </a:rPr>
              <a:t>REST</a:t>
            </a:r>
          </a:p>
        </p:txBody>
      </p:sp>
      <p:cxnSp>
        <p:nvCxnSpPr>
          <p:cNvPr id="42" name="Straight Arrow Connector 41">
            <a:extLst>
              <a:ext uri="{FF2B5EF4-FFF2-40B4-BE49-F238E27FC236}">
                <a16:creationId xmlns:a16="http://schemas.microsoft.com/office/drawing/2014/main" id="{54A844CD-76FC-9CE5-AA9A-8010C5E5E46C}"/>
              </a:ext>
            </a:extLst>
          </p:cNvPr>
          <p:cNvCxnSpPr>
            <a:cxnSpLocks/>
            <a:endCxn id="40" idx="1"/>
          </p:cNvCxnSpPr>
          <p:nvPr/>
        </p:nvCxnSpPr>
        <p:spPr>
          <a:xfrm>
            <a:off x="1579099" y="2380691"/>
            <a:ext cx="458738" cy="975926"/>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0A154632-E50F-734E-A433-D4B4F25E9179}"/>
              </a:ext>
            </a:extLst>
          </p:cNvPr>
          <p:cNvSpPr txBox="1"/>
          <p:nvPr/>
        </p:nvSpPr>
        <p:spPr>
          <a:xfrm rot="3634753">
            <a:off x="1625926" y="2306586"/>
            <a:ext cx="839049" cy="592278"/>
          </a:xfrm>
          <a:prstGeom prst="rect">
            <a:avLst/>
          </a:prstGeom>
          <a:noFill/>
        </p:spPr>
        <p:txBody>
          <a:bodyPr wrap="square" rtlCol="0">
            <a:spAutoFit/>
          </a:bodyPr>
          <a:lstStyle/>
          <a:p>
            <a:pPr algn="ctr"/>
            <a:r>
              <a:rPr lang="en-US" dirty="0"/>
              <a:t>REST</a:t>
            </a:r>
            <a:br>
              <a:rPr lang="en-US" dirty="0"/>
            </a:br>
            <a:r>
              <a:rPr lang="en-US" dirty="0"/>
              <a:t>Call</a:t>
            </a:r>
            <a:endParaRPr lang="en-US" dirty="0">
              <a:solidFill>
                <a:srgbClr val="FF0000"/>
              </a:solidFill>
            </a:endParaRPr>
          </a:p>
        </p:txBody>
      </p:sp>
      <p:cxnSp>
        <p:nvCxnSpPr>
          <p:cNvPr id="44" name="Straight Arrow Connector 43">
            <a:extLst>
              <a:ext uri="{FF2B5EF4-FFF2-40B4-BE49-F238E27FC236}">
                <a16:creationId xmlns:a16="http://schemas.microsoft.com/office/drawing/2014/main" id="{8C9AFA43-D171-32C3-31FE-BF5EB3B49285}"/>
              </a:ext>
            </a:extLst>
          </p:cNvPr>
          <p:cNvCxnSpPr>
            <a:cxnSpLocks/>
          </p:cNvCxnSpPr>
          <p:nvPr/>
        </p:nvCxnSpPr>
        <p:spPr>
          <a:xfrm flipV="1">
            <a:off x="1589991" y="3564487"/>
            <a:ext cx="460718" cy="908544"/>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6F8FDF6C-8E86-6B30-58D5-CC16474FCE90}"/>
              </a:ext>
            </a:extLst>
          </p:cNvPr>
          <p:cNvSpPr txBox="1"/>
          <p:nvPr/>
        </p:nvSpPr>
        <p:spPr>
          <a:xfrm rot="17954867">
            <a:off x="1721114" y="3903773"/>
            <a:ext cx="990038" cy="592278"/>
          </a:xfrm>
          <a:prstGeom prst="rect">
            <a:avLst/>
          </a:prstGeom>
          <a:noFill/>
        </p:spPr>
        <p:txBody>
          <a:bodyPr wrap="square" rtlCol="0">
            <a:spAutoFit/>
          </a:bodyPr>
          <a:lstStyle/>
          <a:p>
            <a:pPr algn="ctr"/>
            <a:r>
              <a:rPr lang="en-US" dirty="0"/>
              <a:t>GRPC</a:t>
            </a:r>
            <a:br>
              <a:rPr lang="en-US" dirty="0"/>
            </a:br>
            <a:r>
              <a:rPr lang="en-US" dirty="0"/>
              <a:t>Call</a:t>
            </a:r>
            <a:endParaRPr lang="en-US" dirty="0">
              <a:solidFill>
                <a:srgbClr val="FF0000"/>
              </a:solidFill>
            </a:endParaRPr>
          </a:p>
        </p:txBody>
      </p:sp>
      <p:sp>
        <p:nvSpPr>
          <p:cNvPr id="48" name="TextBox 47">
            <a:extLst>
              <a:ext uri="{FF2B5EF4-FFF2-40B4-BE49-F238E27FC236}">
                <a16:creationId xmlns:a16="http://schemas.microsoft.com/office/drawing/2014/main" id="{D97B7FA5-7C03-927A-F9D7-BBC8F982672A}"/>
              </a:ext>
            </a:extLst>
          </p:cNvPr>
          <p:cNvSpPr txBox="1"/>
          <p:nvPr/>
        </p:nvSpPr>
        <p:spPr>
          <a:xfrm>
            <a:off x="1695659" y="4998581"/>
            <a:ext cx="4912957" cy="592278"/>
          </a:xfrm>
          <a:prstGeom prst="rect">
            <a:avLst/>
          </a:prstGeom>
          <a:noFill/>
        </p:spPr>
        <p:txBody>
          <a:bodyPr wrap="square" rtlCol="0">
            <a:spAutoFit/>
          </a:bodyPr>
          <a:lstStyle/>
          <a:p>
            <a:pPr algn="ctr"/>
            <a:r>
              <a:rPr lang="en-US" i="1" dirty="0">
                <a:solidFill>
                  <a:srgbClr val="002060"/>
                </a:solidFill>
              </a:rPr>
              <a:t>Multiplexer probes HTTP protocol 1.1 or 2</a:t>
            </a:r>
            <a:br>
              <a:rPr lang="en-US" i="1" dirty="0">
                <a:solidFill>
                  <a:srgbClr val="002060"/>
                </a:solidFill>
              </a:rPr>
            </a:br>
            <a:r>
              <a:rPr lang="en-US" i="1" dirty="0">
                <a:solidFill>
                  <a:srgbClr val="002060"/>
                </a:solidFill>
              </a:rPr>
              <a:t>and Content-Type Header to decide</a:t>
            </a:r>
          </a:p>
        </p:txBody>
      </p:sp>
      <p:cxnSp>
        <p:nvCxnSpPr>
          <p:cNvPr id="49" name="Straight Arrow Connector 48">
            <a:extLst>
              <a:ext uri="{FF2B5EF4-FFF2-40B4-BE49-F238E27FC236}">
                <a16:creationId xmlns:a16="http://schemas.microsoft.com/office/drawing/2014/main" id="{51F3AC01-01D7-BA13-BB66-3F63C14F3906}"/>
              </a:ext>
            </a:extLst>
          </p:cNvPr>
          <p:cNvCxnSpPr>
            <a:cxnSpLocks/>
            <a:stCxn id="48" idx="0"/>
            <a:endCxn id="37" idx="1"/>
          </p:cNvCxnSpPr>
          <p:nvPr/>
        </p:nvCxnSpPr>
        <p:spPr>
          <a:xfrm flipH="1" flipV="1">
            <a:off x="4148580" y="4604509"/>
            <a:ext cx="3558" cy="394072"/>
          </a:xfrm>
          <a:prstGeom prst="straightConnector1">
            <a:avLst/>
          </a:prstGeom>
          <a:ln w="635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3007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a:t>
            </a:fld>
            <a:endParaRPr lang="en-US"/>
          </a:p>
        </p:txBody>
      </p:sp>
      <p:sp>
        <p:nvSpPr>
          <p:cNvPr id="470018" name="Rectangle 2"/>
          <p:cNvSpPr>
            <a:spLocks noGrp="1" noChangeArrowheads="1"/>
          </p:cNvSpPr>
          <p:nvPr>
            <p:ph type="title"/>
          </p:nvPr>
        </p:nvSpPr>
        <p:spPr/>
        <p:txBody>
          <a:bodyPr/>
          <a:lstStyle/>
          <a:p>
            <a:r>
              <a:rPr lang="en-US" dirty="0"/>
              <a:t>Architecture Challenges addressed with modern Web-Based APIs</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2501897" y="4942113"/>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6007097" y="4942113"/>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1" name="Straight Connector 10">
            <a:extLst>
              <a:ext uri="{FF2B5EF4-FFF2-40B4-BE49-F238E27FC236}">
                <a16:creationId xmlns:a16="http://schemas.microsoft.com/office/drawing/2014/main" id="{FC51EA60-896A-A4A7-6A0B-69A6CF0A2836}"/>
              </a:ext>
            </a:extLst>
          </p:cNvPr>
          <p:cNvCxnSpPr>
            <a:cxnSpLocks/>
            <a:stCxn id="8" idx="3"/>
            <a:endCxn id="9" idx="1"/>
          </p:cNvCxnSpPr>
          <p:nvPr/>
        </p:nvCxnSpPr>
        <p:spPr bwMode="auto">
          <a:xfrm>
            <a:off x="4711697" y="5448299"/>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4928028" y="5055635"/>
            <a:ext cx="862737" cy="341632"/>
          </a:xfrm>
          <a:prstGeom prst="rect">
            <a:avLst/>
          </a:prstGeom>
          <a:noFill/>
        </p:spPr>
        <p:txBody>
          <a:bodyPr wrap="none" rtlCol="0">
            <a:spAutoFit/>
          </a:bodyPr>
          <a:lstStyle/>
          <a:p>
            <a:r>
              <a:rPr lang="en-US" dirty="0">
                <a:latin typeface="+mn-lt"/>
              </a:rPr>
              <a:t>HTTP</a:t>
            </a:r>
          </a:p>
        </p:txBody>
      </p:sp>
      <p:sp>
        <p:nvSpPr>
          <p:cNvPr id="16" name="Rectangle 15">
            <a:extLst>
              <a:ext uri="{FF2B5EF4-FFF2-40B4-BE49-F238E27FC236}">
                <a16:creationId xmlns:a16="http://schemas.microsoft.com/office/drawing/2014/main" id="{2CFE5C69-A163-9FB9-E175-5FCFD3778A72}"/>
              </a:ext>
            </a:extLst>
          </p:cNvPr>
          <p:cNvSpPr/>
          <p:nvPr/>
        </p:nvSpPr>
        <p:spPr bwMode="auto">
          <a:xfrm>
            <a:off x="25018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18" name="Rectangle 17">
            <a:extLst>
              <a:ext uri="{FF2B5EF4-FFF2-40B4-BE49-F238E27FC236}">
                <a16:creationId xmlns:a16="http://schemas.microsoft.com/office/drawing/2014/main" id="{D0492642-2280-EEE1-4378-EFC9EC49E3D0}"/>
              </a:ext>
            </a:extLst>
          </p:cNvPr>
          <p:cNvSpPr/>
          <p:nvPr/>
        </p:nvSpPr>
        <p:spPr bwMode="auto">
          <a:xfrm>
            <a:off x="60070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19" name="Straight Connector 18">
            <a:extLst>
              <a:ext uri="{FF2B5EF4-FFF2-40B4-BE49-F238E27FC236}">
                <a16:creationId xmlns:a16="http://schemas.microsoft.com/office/drawing/2014/main" id="{DC28A824-BA64-1887-9FCA-FD144CC7B60D}"/>
              </a:ext>
            </a:extLst>
          </p:cNvPr>
          <p:cNvCxnSpPr>
            <a:cxnSpLocks/>
            <a:stCxn id="16" idx="3"/>
            <a:endCxn id="18" idx="1"/>
          </p:cNvCxnSpPr>
          <p:nvPr/>
        </p:nvCxnSpPr>
        <p:spPr bwMode="auto">
          <a:xfrm>
            <a:off x="4711697" y="1798720"/>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TextBox 19">
            <a:extLst>
              <a:ext uri="{FF2B5EF4-FFF2-40B4-BE49-F238E27FC236}">
                <a16:creationId xmlns:a16="http://schemas.microsoft.com/office/drawing/2014/main" id="{533BB062-E960-9596-6B5A-5A9791F146FB}"/>
              </a:ext>
            </a:extLst>
          </p:cNvPr>
          <p:cNvSpPr txBox="1"/>
          <p:nvPr/>
        </p:nvSpPr>
        <p:spPr>
          <a:xfrm>
            <a:off x="4856840" y="1406056"/>
            <a:ext cx="1058303" cy="341632"/>
          </a:xfrm>
          <a:prstGeom prst="rect">
            <a:avLst/>
          </a:prstGeom>
          <a:noFill/>
        </p:spPr>
        <p:txBody>
          <a:bodyPr wrap="none" rtlCol="0">
            <a:spAutoFit/>
          </a:bodyPr>
          <a:lstStyle/>
          <a:p>
            <a:r>
              <a:rPr lang="en-US" dirty="0">
                <a:latin typeface="+mn-lt"/>
              </a:rPr>
              <a:t>Socket</a:t>
            </a:r>
          </a:p>
        </p:txBody>
      </p:sp>
      <p:sp>
        <p:nvSpPr>
          <p:cNvPr id="21" name="Rectangle 20">
            <a:extLst>
              <a:ext uri="{FF2B5EF4-FFF2-40B4-BE49-F238E27FC236}">
                <a16:creationId xmlns:a16="http://schemas.microsoft.com/office/drawing/2014/main" id="{1CF401DE-9A81-D8A5-B4FE-74CA81CF9EF1}"/>
              </a:ext>
            </a:extLst>
          </p:cNvPr>
          <p:cNvSpPr/>
          <p:nvPr/>
        </p:nvSpPr>
        <p:spPr bwMode="auto">
          <a:xfrm>
            <a:off x="25018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p>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22" name="Rectangle 21">
            <a:extLst>
              <a:ext uri="{FF2B5EF4-FFF2-40B4-BE49-F238E27FC236}">
                <a16:creationId xmlns:a16="http://schemas.microsoft.com/office/drawing/2014/main" id="{6E329771-3C8C-792B-29F0-5D1EDDDD2909}"/>
              </a:ext>
            </a:extLst>
          </p:cNvPr>
          <p:cNvSpPr/>
          <p:nvPr/>
        </p:nvSpPr>
        <p:spPr bwMode="auto">
          <a:xfrm>
            <a:off x="60070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23" name="Straight Connector 22">
            <a:extLst>
              <a:ext uri="{FF2B5EF4-FFF2-40B4-BE49-F238E27FC236}">
                <a16:creationId xmlns:a16="http://schemas.microsoft.com/office/drawing/2014/main" id="{FD2A35E1-70C3-F66E-18AD-71BD4429D490}"/>
              </a:ext>
            </a:extLst>
          </p:cNvPr>
          <p:cNvCxnSpPr>
            <a:cxnSpLocks/>
            <a:stCxn id="21" idx="3"/>
            <a:endCxn id="22" idx="1"/>
          </p:cNvCxnSpPr>
          <p:nvPr/>
        </p:nvCxnSpPr>
        <p:spPr bwMode="auto">
          <a:xfrm>
            <a:off x="4711697" y="338273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F095028C-1673-EB4E-911E-585DD7870F62}"/>
              </a:ext>
            </a:extLst>
          </p:cNvPr>
          <p:cNvSpPr txBox="1"/>
          <p:nvPr/>
        </p:nvSpPr>
        <p:spPr>
          <a:xfrm>
            <a:off x="4856840" y="2990072"/>
            <a:ext cx="1058303" cy="341632"/>
          </a:xfrm>
          <a:prstGeom prst="rect">
            <a:avLst/>
          </a:prstGeom>
          <a:noFill/>
        </p:spPr>
        <p:txBody>
          <a:bodyPr wrap="none" rtlCol="0">
            <a:spAutoFit/>
          </a:bodyPr>
          <a:lstStyle/>
          <a:p>
            <a:r>
              <a:rPr lang="en-US" dirty="0">
                <a:latin typeface="+mn-lt"/>
              </a:rPr>
              <a:t>Socket</a:t>
            </a:r>
          </a:p>
        </p:txBody>
      </p:sp>
      <p:sp>
        <p:nvSpPr>
          <p:cNvPr id="25" name="Rectangle 24">
            <a:extLst>
              <a:ext uri="{FF2B5EF4-FFF2-40B4-BE49-F238E27FC236}">
                <a16:creationId xmlns:a16="http://schemas.microsoft.com/office/drawing/2014/main" id="{BF329326-EEE7-3C27-263C-F624F29AE2DD}"/>
              </a:ext>
            </a:extLst>
          </p:cNvPr>
          <p:cNvSpPr/>
          <p:nvPr/>
        </p:nvSpPr>
        <p:spPr bwMode="auto">
          <a:xfrm rot="16200000">
            <a:off x="4066984" y="3244206"/>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26" name="Rectangle 25">
            <a:extLst>
              <a:ext uri="{FF2B5EF4-FFF2-40B4-BE49-F238E27FC236}">
                <a16:creationId xmlns:a16="http://schemas.microsoft.com/office/drawing/2014/main" id="{55CC5983-C1CC-94B8-6C23-8164506E636D}"/>
              </a:ext>
            </a:extLst>
          </p:cNvPr>
          <p:cNvSpPr/>
          <p:nvPr/>
        </p:nvSpPr>
        <p:spPr bwMode="auto">
          <a:xfrm rot="16200000">
            <a:off x="5646053" y="3244205"/>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27" name="TextBox 26">
            <a:extLst>
              <a:ext uri="{FF2B5EF4-FFF2-40B4-BE49-F238E27FC236}">
                <a16:creationId xmlns:a16="http://schemas.microsoft.com/office/drawing/2014/main" id="{9F21E756-E03F-7A0F-B466-1C52C402EAD2}"/>
              </a:ext>
            </a:extLst>
          </p:cNvPr>
          <p:cNvSpPr txBox="1"/>
          <p:nvPr/>
        </p:nvSpPr>
        <p:spPr>
          <a:xfrm>
            <a:off x="4666082" y="3416951"/>
            <a:ext cx="1439818" cy="674031"/>
          </a:xfrm>
          <a:prstGeom prst="rect">
            <a:avLst/>
          </a:prstGeom>
          <a:noFill/>
        </p:spPr>
        <p:txBody>
          <a:bodyPr wrap="none" rtlCol="0">
            <a:spAutoFit/>
          </a:bodyPr>
          <a:lstStyle/>
          <a:p>
            <a:pPr algn="ctr"/>
            <a:r>
              <a:rPr lang="en-US" sz="1400" dirty="0">
                <a:latin typeface="+mn-lt"/>
              </a:rPr>
              <a:t>Quasi-</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28" name="TextBox 27">
            <a:extLst>
              <a:ext uri="{FF2B5EF4-FFF2-40B4-BE49-F238E27FC236}">
                <a16:creationId xmlns:a16="http://schemas.microsoft.com/office/drawing/2014/main" id="{D68E085D-4DA4-6588-A8E2-6E1E88F849E4}"/>
              </a:ext>
            </a:extLst>
          </p:cNvPr>
          <p:cNvSpPr txBox="1"/>
          <p:nvPr/>
        </p:nvSpPr>
        <p:spPr>
          <a:xfrm>
            <a:off x="4639487" y="5448298"/>
            <a:ext cx="1439818" cy="480131"/>
          </a:xfrm>
          <a:prstGeom prst="rect">
            <a:avLst/>
          </a:prstGeom>
          <a:noFill/>
        </p:spPr>
        <p:txBody>
          <a:bodyPr wrap="none" rtlCol="0">
            <a:spAutoFit/>
          </a:bodyPr>
          <a:lstStyle/>
          <a:p>
            <a:pPr algn="ctr"/>
            <a:r>
              <a:rPr lang="en-US" sz="1400" dirty="0">
                <a:latin typeface="+mn-lt"/>
              </a:rPr>
              <a:t>Standard</a:t>
            </a:r>
            <a:br>
              <a:rPr lang="en-US" sz="1400" dirty="0">
                <a:latin typeface="+mn-lt"/>
              </a:rPr>
            </a:br>
            <a:r>
              <a:rPr lang="en-US" sz="1400" dirty="0">
                <a:latin typeface="+mn-lt"/>
              </a:rPr>
              <a:t>Wire Format</a:t>
            </a:r>
          </a:p>
        </p:txBody>
      </p:sp>
      <p:sp>
        <p:nvSpPr>
          <p:cNvPr id="29" name="TextBox 28">
            <a:extLst>
              <a:ext uri="{FF2B5EF4-FFF2-40B4-BE49-F238E27FC236}">
                <a16:creationId xmlns:a16="http://schemas.microsoft.com/office/drawing/2014/main" id="{DE3F535F-FF23-544A-F587-F54D77997511}"/>
              </a:ext>
            </a:extLst>
          </p:cNvPr>
          <p:cNvSpPr txBox="1"/>
          <p:nvPr/>
        </p:nvSpPr>
        <p:spPr>
          <a:xfrm>
            <a:off x="4666082" y="1797075"/>
            <a:ext cx="1439818" cy="674031"/>
          </a:xfrm>
          <a:prstGeom prst="rect">
            <a:avLst/>
          </a:prstGeom>
          <a:noFill/>
        </p:spPr>
        <p:txBody>
          <a:bodyPr wrap="none" rtlCol="0">
            <a:spAutoFit/>
          </a:bodyPr>
          <a:lstStyle/>
          <a:p>
            <a:pPr algn="ctr"/>
            <a:r>
              <a:rPr lang="en-US" sz="1400" dirty="0">
                <a:latin typeface="+mn-lt"/>
              </a:rPr>
              <a:t>No</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30" name="TextBox 29">
            <a:extLst>
              <a:ext uri="{FF2B5EF4-FFF2-40B4-BE49-F238E27FC236}">
                <a16:creationId xmlns:a16="http://schemas.microsoft.com/office/drawing/2014/main" id="{0172EEB0-66C9-C7E1-182C-2AD60A4802C4}"/>
              </a:ext>
            </a:extLst>
          </p:cNvPr>
          <p:cNvSpPr txBox="1"/>
          <p:nvPr/>
        </p:nvSpPr>
        <p:spPr>
          <a:xfrm>
            <a:off x="17787" y="1629801"/>
            <a:ext cx="1952779" cy="424732"/>
          </a:xfrm>
          <a:prstGeom prst="rect">
            <a:avLst/>
          </a:prstGeom>
          <a:noFill/>
        </p:spPr>
        <p:txBody>
          <a:bodyPr wrap="none" rtlCol="0">
            <a:spAutoFit/>
          </a:bodyPr>
          <a:lstStyle/>
          <a:p>
            <a:pPr algn="ctr"/>
            <a:r>
              <a:rPr lang="en-US" sz="1200" dirty="0">
                <a:latin typeface="+mn-lt"/>
              </a:rPr>
              <a:t>Roll your own</a:t>
            </a:r>
            <a:br>
              <a:rPr lang="en-US" sz="1200" dirty="0">
                <a:latin typeface="+mn-lt"/>
              </a:rPr>
            </a:br>
            <a:r>
              <a:rPr lang="en-US" sz="1200" dirty="0">
                <a:latin typeface="+mn-lt"/>
              </a:rPr>
              <a:t>Distributed Program</a:t>
            </a:r>
          </a:p>
        </p:txBody>
      </p:sp>
      <p:sp>
        <p:nvSpPr>
          <p:cNvPr id="31" name="TextBox 30">
            <a:extLst>
              <a:ext uri="{FF2B5EF4-FFF2-40B4-BE49-F238E27FC236}">
                <a16:creationId xmlns:a16="http://schemas.microsoft.com/office/drawing/2014/main" id="{A1158862-AB38-222B-E656-CC94B8CEA1C1}"/>
              </a:ext>
            </a:extLst>
          </p:cNvPr>
          <p:cNvSpPr txBox="1"/>
          <p:nvPr/>
        </p:nvSpPr>
        <p:spPr>
          <a:xfrm>
            <a:off x="390120" y="3087266"/>
            <a:ext cx="1154483" cy="424732"/>
          </a:xfrm>
          <a:prstGeom prst="rect">
            <a:avLst/>
          </a:prstGeom>
          <a:noFill/>
        </p:spPr>
        <p:txBody>
          <a:bodyPr wrap="none" rtlCol="0">
            <a:spAutoFit/>
          </a:bodyPr>
          <a:lstStyle/>
          <a:p>
            <a:pPr algn="ctr"/>
            <a:r>
              <a:rPr lang="en-US" sz="1200" dirty="0">
                <a:latin typeface="+mn-lt"/>
              </a:rPr>
              <a:t>Distributed</a:t>
            </a:r>
            <a:br>
              <a:rPr lang="en-US" sz="1200" dirty="0">
                <a:latin typeface="+mn-lt"/>
              </a:rPr>
            </a:br>
            <a:r>
              <a:rPr lang="en-US" sz="1200" dirty="0">
                <a:latin typeface="+mn-lt"/>
              </a:rPr>
              <a:t>Objects</a:t>
            </a:r>
          </a:p>
        </p:txBody>
      </p:sp>
      <p:sp>
        <p:nvSpPr>
          <p:cNvPr id="32" name="TextBox 31">
            <a:extLst>
              <a:ext uri="{FF2B5EF4-FFF2-40B4-BE49-F238E27FC236}">
                <a16:creationId xmlns:a16="http://schemas.microsoft.com/office/drawing/2014/main" id="{E9D9D469-2633-08B7-8B95-2BA9BC348CAA}"/>
              </a:ext>
            </a:extLst>
          </p:cNvPr>
          <p:cNvSpPr txBox="1"/>
          <p:nvPr/>
        </p:nvSpPr>
        <p:spPr>
          <a:xfrm>
            <a:off x="19830" y="5152832"/>
            <a:ext cx="1895070" cy="424732"/>
          </a:xfrm>
          <a:prstGeom prst="rect">
            <a:avLst/>
          </a:prstGeom>
          <a:noFill/>
        </p:spPr>
        <p:txBody>
          <a:bodyPr wrap="none" rtlCol="0">
            <a:spAutoFit/>
          </a:bodyPr>
          <a:lstStyle/>
          <a:p>
            <a:pPr algn="ctr"/>
            <a:r>
              <a:rPr lang="en-US" sz="1200" dirty="0">
                <a:latin typeface="+mn-lt"/>
              </a:rPr>
              <a:t>Client/Server</a:t>
            </a:r>
            <a:br>
              <a:rPr lang="en-US" sz="1200" dirty="0">
                <a:latin typeface="+mn-lt"/>
              </a:rPr>
            </a:br>
            <a:r>
              <a:rPr lang="en-US" sz="1200" dirty="0">
                <a:latin typeface="+mn-lt"/>
              </a:rPr>
              <a:t>Over Web Protocols</a:t>
            </a:r>
          </a:p>
        </p:txBody>
      </p:sp>
      <p:sp>
        <p:nvSpPr>
          <p:cNvPr id="33" name="TextBox 32">
            <a:extLst>
              <a:ext uri="{FF2B5EF4-FFF2-40B4-BE49-F238E27FC236}">
                <a16:creationId xmlns:a16="http://schemas.microsoft.com/office/drawing/2014/main" id="{898EE067-7184-59A6-C670-5FD931F9F7FF}"/>
              </a:ext>
            </a:extLst>
          </p:cNvPr>
          <p:cNvSpPr txBox="1"/>
          <p:nvPr/>
        </p:nvSpPr>
        <p:spPr>
          <a:xfrm>
            <a:off x="8653703" y="2387181"/>
            <a:ext cx="3454757" cy="978729"/>
          </a:xfrm>
          <a:prstGeom prst="rect">
            <a:avLst/>
          </a:prstGeom>
          <a:noFill/>
        </p:spPr>
        <p:txBody>
          <a:bodyPr wrap="square" rtlCol="0">
            <a:spAutoFit/>
          </a:bodyPr>
          <a:lstStyle/>
          <a:p>
            <a:pPr algn="ctr"/>
            <a:r>
              <a:rPr lang="en-US" sz="1600" dirty="0">
                <a:latin typeface="+mn-lt"/>
              </a:rPr>
              <a:t>THESE ARE INTERESTING HISTORICALLY BUT WE WILL NOT BE DISCUSSING IN CLASS</a:t>
            </a:r>
          </a:p>
        </p:txBody>
      </p:sp>
      <p:sp>
        <p:nvSpPr>
          <p:cNvPr id="36" name="Rectangle 35">
            <a:extLst>
              <a:ext uri="{FF2B5EF4-FFF2-40B4-BE49-F238E27FC236}">
                <a16:creationId xmlns:a16="http://schemas.microsoft.com/office/drawing/2014/main" id="{7E96248E-2054-72F6-A586-DE02DCAAD6F9}"/>
              </a:ext>
            </a:extLst>
          </p:cNvPr>
          <p:cNvSpPr/>
          <p:nvPr/>
        </p:nvSpPr>
        <p:spPr bwMode="auto">
          <a:xfrm>
            <a:off x="6013711" y="3884825"/>
            <a:ext cx="2209800" cy="54449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Other Object Request </a:t>
            </a:r>
            <a:br>
              <a:rPr lang="en-US" sz="1200" dirty="0">
                <a:latin typeface="+mn-lt"/>
                <a:ea typeface="ＭＳ Ｐゴシック" charset="0"/>
              </a:rPr>
            </a:br>
            <a:r>
              <a:rPr lang="en-US" sz="1200" dirty="0">
                <a:latin typeface="+mn-lt"/>
                <a:ea typeface="ＭＳ Ｐゴシック" charset="0"/>
              </a:rPr>
              <a:t>Broker Services (e.g.,</a:t>
            </a:r>
            <a:br>
              <a:rPr lang="en-US" sz="1200" dirty="0">
                <a:latin typeface="+mn-lt"/>
                <a:ea typeface="ＭＳ Ｐゴシック" charset="0"/>
              </a:rPr>
            </a:br>
            <a:r>
              <a:rPr lang="en-US" sz="1200" dirty="0">
                <a:latin typeface="+mn-lt"/>
                <a:ea typeface="ＭＳ Ｐゴシック" charset="0"/>
              </a:rPr>
              <a:t>Transactions)</a:t>
            </a:r>
            <a:endParaRPr kumimoji="0" lang="en-US" sz="1200" i="0" u="none" strike="noStrike" cap="none" normalizeH="0" baseline="0" dirty="0">
              <a:ln>
                <a:noFill/>
              </a:ln>
              <a:solidFill>
                <a:schemeClr val="tx1"/>
              </a:solidFill>
              <a:effectLst/>
              <a:latin typeface="+mn-lt"/>
              <a:ea typeface="ＭＳ Ｐゴシック" charset="0"/>
            </a:endParaRPr>
          </a:p>
        </p:txBody>
      </p:sp>
      <p:cxnSp>
        <p:nvCxnSpPr>
          <p:cNvPr id="3" name="Straight Connector 2">
            <a:extLst>
              <a:ext uri="{FF2B5EF4-FFF2-40B4-BE49-F238E27FC236}">
                <a16:creationId xmlns:a16="http://schemas.microsoft.com/office/drawing/2014/main" id="{402791BB-610E-785C-2758-F856CD9A9ECF}"/>
              </a:ext>
            </a:extLst>
          </p:cNvPr>
          <p:cNvCxnSpPr/>
          <p:nvPr/>
        </p:nvCxnSpPr>
        <p:spPr>
          <a:xfrm>
            <a:off x="2362200" y="1169210"/>
            <a:ext cx="5943600" cy="3264408"/>
          </a:xfrm>
          <a:prstGeom prst="line">
            <a:avLst/>
          </a:prstGeom>
          <a:ln w="1270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B34FD6E-FB6D-D703-28E5-0A75E2B71E56}"/>
              </a:ext>
            </a:extLst>
          </p:cNvPr>
          <p:cNvCxnSpPr>
            <a:cxnSpLocks/>
          </p:cNvCxnSpPr>
          <p:nvPr/>
        </p:nvCxnSpPr>
        <p:spPr>
          <a:xfrm flipV="1">
            <a:off x="2501897" y="1332352"/>
            <a:ext cx="5715000" cy="2897375"/>
          </a:xfrm>
          <a:prstGeom prst="line">
            <a:avLst/>
          </a:prstGeom>
          <a:ln w="1270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Rounded Rectangle 6">
            <a:extLst>
              <a:ext uri="{FF2B5EF4-FFF2-40B4-BE49-F238E27FC236}">
                <a16:creationId xmlns:a16="http://schemas.microsoft.com/office/drawing/2014/main" id="{6D2D7794-2C5D-B8EF-7348-0439324A6078}"/>
              </a:ext>
            </a:extLst>
          </p:cNvPr>
          <p:cNvSpPr/>
          <p:nvPr/>
        </p:nvSpPr>
        <p:spPr>
          <a:xfrm>
            <a:off x="2362200" y="4745861"/>
            <a:ext cx="6157329" cy="1426464"/>
          </a:xfrm>
          <a:prstGeom prst="roundRect">
            <a:avLst/>
          </a:prstGeom>
          <a:noFill/>
          <a:ln w="1270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34361F9D-64EC-ECCA-E13D-A9BC35C58CBC}"/>
              </a:ext>
            </a:extLst>
          </p:cNvPr>
          <p:cNvSpPr txBox="1"/>
          <p:nvPr/>
        </p:nvSpPr>
        <p:spPr>
          <a:xfrm>
            <a:off x="8647985" y="5272470"/>
            <a:ext cx="3454757" cy="313932"/>
          </a:xfrm>
          <a:prstGeom prst="rect">
            <a:avLst/>
          </a:prstGeom>
          <a:noFill/>
        </p:spPr>
        <p:txBody>
          <a:bodyPr wrap="square" rtlCol="0">
            <a:spAutoFit/>
          </a:bodyPr>
          <a:lstStyle/>
          <a:p>
            <a:pPr algn="ctr"/>
            <a:r>
              <a:rPr lang="en-US" sz="1600" dirty="0">
                <a:latin typeface="+mn-lt"/>
              </a:rPr>
              <a:t>OUR AREA OF FOCUS</a:t>
            </a:r>
          </a:p>
        </p:txBody>
      </p:sp>
    </p:spTree>
    <p:extLst>
      <p:ext uri="{BB962C8B-B14F-4D97-AF65-F5344CB8AC3E}">
        <p14:creationId xmlns:p14="http://schemas.microsoft.com/office/powerpoint/2010/main" val="116289175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60</a:t>
            </a:fld>
            <a:endParaRPr lang="en-US" dirty="0"/>
          </a:p>
        </p:txBody>
      </p:sp>
      <p:sp>
        <p:nvSpPr>
          <p:cNvPr id="680962" name="Rectangle 2"/>
          <p:cNvSpPr>
            <a:spLocks noGrp="1" noChangeArrowheads="1"/>
          </p:cNvSpPr>
          <p:nvPr>
            <p:ph type="title"/>
          </p:nvPr>
        </p:nvSpPr>
        <p:spPr>
          <a:xfrm>
            <a:off x="207889" y="275035"/>
            <a:ext cx="11866116" cy="698948"/>
          </a:xfrm>
        </p:spPr>
        <p:txBody>
          <a:bodyPr/>
          <a:lstStyle/>
          <a:p>
            <a:r>
              <a:rPr lang="en-US" dirty="0"/>
              <a:t>Finally </a:t>
            </a:r>
            <a:r>
              <a:rPr lang="en-US" dirty="0" err="1"/>
              <a:t>GraphQL</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207889" y="5015978"/>
            <a:ext cx="11707020" cy="1340175"/>
          </a:xfrm>
          <a:prstGeom prst="rect">
            <a:avLst/>
          </a:prstGeom>
          <a:noFill/>
        </p:spPr>
        <p:txBody>
          <a:bodyPr wrap="square" rtlCol="0">
            <a:spAutoFit/>
          </a:bodyPr>
          <a:lstStyle/>
          <a:p>
            <a:pPr algn="ctr"/>
            <a:r>
              <a:rPr lang="en-US" dirty="0"/>
              <a:t>Remember this slide – the definition of a resource, look at the 3</a:t>
            </a:r>
            <a:r>
              <a:rPr lang="en-US" baseline="30000" dirty="0"/>
              <a:t>rd</a:t>
            </a:r>
            <a:r>
              <a:rPr lang="en-US" dirty="0"/>
              <a:t> bullet point</a:t>
            </a:r>
            <a:br>
              <a:rPr lang="en-US" dirty="0"/>
            </a:br>
            <a:r>
              <a:rPr lang="en-US" dirty="0"/>
              <a:t>“Resources can be thought of as entities in a database, …”</a:t>
            </a:r>
            <a:br>
              <a:rPr lang="en-US" dirty="0"/>
            </a:br>
            <a:r>
              <a:rPr lang="en-US" dirty="0"/>
              <a:t>Databases have standard Query </a:t>
            </a:r>
            <a:r>
              <a:rPr lang="en-US" dirty="0" err="1"/>
              <a:t>langugages</a:t>
            </a:r>
            <a:r>
              <a:rPr lang="en-US" dirty="0"/>
              <a:t> that can search and mutate data.</a:t>
            </a:r>
            <a:br>
              <a:rPr lang="en-US" dirty="0"/>
            </a:br>
            <a:r>
              <a:rPr lang="en-US" dirty="0"/>
              <a:t>Why cant we have the same thing for Resources?</a:t>
            </a:r>
            <a:br>
              <a:rPr lang="en-US" dirty="0"/>
            </a:br>
            <a:r>
              <a:rPr lang="en-US" dirty="0"/>
              <a:t>We can – its called </a:t>
            </a:r>
            <a:r>
              <a:rPr lang="en-US" dirty="0" err="1"/>
              <a:t>GraphQL</a:t>
            </a:r>
            <a:r>
              <a:rPr lang="en-US" dirty="0"/>
              <a:t>!</a:t>
            </a:r>
            <a:endParaRPr lang="en-US" dirty="0">
              <a:solidFill>
                <a:srgbClr val="FF0000"/>
              </a:solidFill>
            </a:endParaRPr>
          </a:p>
        </p:txBody>
      </p:sp>
      <p:pic>
        <p:nvPicPr>
          <p:cNvPr id="2" name="Picture 1">
            <a:extLst>
              <a:ext uri="{FF2B5EF4-FFF2-40B4-BE49-F238E27FC236}">
                <a16:creationId xmlns:a16="http://schemas.microsoft.com/office/drawing/2014/main" id="{69B10959-B8C7-FF82-0210-E225CAFFEF2C}"/>
              </a:ext>
            </a:extLst>
          </p:cNvPr>
          <p:cNvPicPr>
            <a:picLocks noChangeAspect="1"/>
          </p:cNvPicPr>
          <p:nvPr/>
        </p:nvPicPr>
        <p:blipFill>
          <a:blip r:embed="rId2"/>
          <a:stretch>
            <a:fillRect/>
          </a:stretch>
        </p:blipFill>
        <p:spPr>
          <a:xfrm>
            <a:off x="3020291" y="792703"/>
            <a:ext cx="7017326" cy="3988704"/>
          </a:xfrm>
          <a:prstGeom prst="rect">
            <a:avLst/>
          </a:prstGeom>
          <a:ln>
            <a:solidFill>
              <a:schemeClr val="tx1"/>
            </a:solidFill>
          </a:ln>
        </p:spPr>
      </p:pic>
    </p:spTree>
    <p:extLst>
      <p:ext uri="{BB962C8B-B14F-4D97-AF65-F5344CB8AC3E}">
        <p14:creationId xmlns:p14="http://schemas.microsoft.com/office/powerpoint/2010/main" val="151827614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61</a:t>
            </a:fld>
            <a:endParaRPr lang="en-US" dirty="0"/>
          </a:p>
        </p:txBody>
      </p:sp>
      <p:sp>
        <p:nvSpPr>
          <p:cNvPr id="680962" name="Rectangle 2"/>
          <p:cNvSpPr>
            <a:spLocks noGrp="1" noChangeArrowheads="1"/>
          </p:cNvSpPr>
          <p:nvPr>
            <p:ph type="title"/>
          </p:nvPr>
        </p:nvSpPr>
        <p:spPr>
          <a:xfrm>
            <a:off x="609600" y="441293"/>
            <a:ext cx="10972800" cy="698948"/>
          </a:xfrm>
        </p:spPr>
        <p:txBody>
          <a:bodyPr/>
          <a:lstStyle/>
          <a:p>
            <a:r>
              <a:rPr lang="en-US" dirty="0" err="1"/>
              <a:t>GrpahQL</a:t>
            </a:r>
            <a:r>
              <a:rPr lang="en-US" dirty="0"/>
              <a:t> is a standard Query Syntax for Resources – Think SQL for Resources</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1" y="1118833"/>
            <a:ext cx="12121049" cy="342979"/>
          </a:xfrm>
          <a:prstGeom prst="rect">
            <a:avLst/>
          </a:prstGeom>
          <a:noFill/>
        </p:spPr>
        <p:txBody>
          <a:bodyPr wrap="square" rtlCol="0">
            <a:spAutoFit/>
          </a:bodyPr>
          <a:lstStyle/>
          <a:p>
            <a:pPr algn="ctr"/>
            <a:r>
              <a:rPr lang="en-US" dirty="0" err="1"/>
              <a:t>Im</a:t>
            </a:r>
            <a:r>
              <a:rPr lang="en-US" dirty="0"/>
              <a:t> not going to get into the details of the query language, google “</a:t>
            </a:r>
            <a:r>
              <a:rPr lang="en-US" dirty="0" err="1"/>
              <a:t>GraphQL</a:t>
            </a:r>
            <a:r>
              <a:rPr lang="en-US" dirty="0"/>
              <a:t>” and you will get a lot of content</a:t>
            </a:r>
            <a:endParaRPr lang="en-US" dirty="0">
              <a:solidFill>
                <a:srgbClr val="FF0000"/>
              </a:solidFill>
            </a:endParaRPr>
          </a:p>
        </p:txBody>
      </p:sp>
      <p:sp>
        <p:nvSpPr>
          <p:cNvPr id="12" name="Rectangle 11">
            <a:extLst>
              <a:ext uri="{FF2B5EF4-FFF2-40B4-BE49-F238E27FC236}">
                <a16:creationId xmlns:a16="http://schemas.microsoft.com/office/drawing/2014/main" id="{DD187771-D6F7-55E7-C24D-CEBC8FA32B3E}"/>
              </a:ext>
            </a:extLst>
          </p:cNvPr>
          <p:cNvSpPr/>
          <p:nvPr/>
        </p:nvSpPr>
        <p:spPr bwMode="auto">
          <a:xfrm>
            <a:off x="3841049" y="2072664"/>
            <a:ext cx="5593902" cy="3948779"/>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err="1">
                <a:ln>
                  <a:noFill/>
                </a:ln>
                <a:solidFill>
                  <a:schemeClr val="tx1"/>
                </a:solidFill>
                <a:effectLst/>
                <a:latin typeface="+mn-lt"/>
                <a:ea typeface="ＭＳ Ｐゴシック" charset="0"/>
              </a:rPr>
              <a:t>GraphQL</a:t>
            </a:r>
            <a:r>
              <a:rPr kumimoji="0" lang="en-US" sz="2000" b="0" i="0" u="none" strike="noStrike" cap="none" normalizeH="0" baseline="0" dirty="0">
                <a:ln>
                  <a:noFill/>
                </a:ln>
                <a:solidFill>
                  <a:schemeClr val="tx1"/>
                </a:solidFill>
                <a:effectLst/>
                <a:latin typeface="+mn-lt"/>
                <a:ea typeface="ＭＳ Ｐゴシック" charset="0"/>
              </a:rPr>
              <a:t> Server</a:t>
            </a:r>
          </a:p>
        </p:txBody>
      </p:sp>
      <p:sp>
        <p:nvSpPr>
          <p:cNvPr id="13" name="Rectangle 12">
            <a:extLst>
              <a:ext uri="{FF2B5EF4-FFF2-40B4-BE49-F238E27FC236}">
                <a16:creationId xmlns:a16="http://schemas.microsoft.com/office/drawing/2014/main" id="{2CD435FB-2687-0058-EDBC-7AC3DA687D11}"/>
              </a:ext>
            </a:extLst>
          </p:cNvPr>
          <p:cNvSpPr/>
          <p:nvPr/>
        </p:nvSpPr>
        <p:spPr bwMode="auto">
          <a:xfrm rot="16200000">
            <a:off x="3937167" y="2888648"/>
            <a:ext cx="2210231" cy="1638081"/>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(Open Source)</a:t>
            </a:r>
            <a:br>
              <a:rPr lang="en-US" sz="1600" dirty="0">
                <a:latin typeface="+mn-lt"/>
                <a:ea typeface="ＭＳ Ｐゴシック" charset="0"/>
              </a:rPr>
            </a:br>
            <a:r>
              <a:rPr lang="en-US" sz="1600" dirty="0" err="1">
                <a:latin typeface="+mn-lt"/>
                <a:ea typeface="ＭＳ Ｐゴシック" charset="0"/>
              </a:rPr>
              <a:t>GraphQL</a:t>
            </a:r>
            <a:r>
              <a:rPr lang="en-US" sz="1600" dirty="0">
                <a:latin typeface="+mn-lt"/>
                <a:ea typeface="ＭＳ Ｐゴシック" charset="0"/>
              </a:rPr>
              <a:t> Query</a:t>
            </a:r>
            <a:br>
              <a:rPr lang="en-US" sz="1600" dirty="0">
                <a:latin typeface="+mn-lt"/>
                <a:ea typeface="ＭＳ Ｐゴシック" charset="0"/>
              </a:rPr>
            </a:br>
            <a:r>
              <a:rPr lang="en-US" sz="1600" dirty="0">
                <a:latin typeface="+mn-lt"/>
                <a:ea typeface="ＭＳ Ｐゴシック" charset="0"/>
              </a:rPr>
              <a:t>Parser and</a:t>
            </a:r>
            <a:br>
              <a:rPr lang="en-US" sz="1600" dirty="0">
                <a:latin typeface="+mn-lt"/>
                <a:ea typeface="ＭＳ Ｐゴシック" charset="0"/>
              </a:rPr>
            </a:br>
            <a:r>
              <a:rPr lang="en-US" sz="1600" dirty="0">
                <a:latin typeface="+mn-lt"/>
                <a:ea typeface="ＭＳ Ｐゴシック" charset="0"/>
              </a:rPr>
              <a:t>Optimizer</a:t>
            </a:r>
            <a:endParaRPr kumimoji="0" lang="en-US" sz="1600" i="0" u="none" strike="noStrike" cap="none" normalizeH="0" baseline="0" dirty="0">
              <a:ln>
                <a:noFill/>
              </a:ln>
              <a:solidFill>
                <a:schemeClr val="tx1"/>
              </a:solidFill>
              <a:effectLst/>
              <a:latin typeface="+mn-lt"/>
              <a:ea typeface="ＭＳ Ｐゴシック" charset="0"/>
            </a:endParaRPr>
          </a:p>
        </p:txBody>
      </p:sp>
      <p:sp>
        <p:nvSpPr>
          <p:cNvPr id="17" name="TextBox 16">
            <a:extLst>
              <a:ext uri="{FF2B5EF4-FFF2-40B4-BE49-F238E27FC236}">
                <a16:creationId xmlns:a16="http://schemas.microsoft.com/office/drawing/2014/main" id="{CA5384B7-3677-509F-2344-61EABB87C0E6}"/>
              </a:ext>
            </a:extLst>
          </p:cNvPr>
          <p:cNvSpPr txBox="1"/>
          <p:nvPr/>
        </p:nvSpPr>
        <p:spPr>
          <a:xfrm>
            <a:off x="2639537" y="2641013"/>
            <a:ext cx="1184940" cy="1340175"/>
          </a:xfrm>
          <a:prstGeom prst="rect">
            <a:avLst/>
          </a:prstGeom>
          <a:noFill/>
        </p:spPr>
        <p:txBody>
          <a:bodyPr wrap="none" rtlCol="0">
            <a:spAutoFit/>
          </a:bodyPr>
          <a:lstStyle/>
          <a:p>
            <a:pPr algn="ctr"/>
            <a:r>
              <a:rPr lang="en-US" dirty="0" err="1"/>
              <a:t>GraphQL</a:t>
            </a:r>
            <a:br>
              <a:rPr lang="en-US" dirty="0"/>
            </a:br>
            <a:r>
              <a:rPr lang="en-US" dirty="0"/>
              <a:t>Query</a:t>
            </a:r>
            <a:br>
              <a:rPr lang="en-US" dirty="0"/>
            </a:br>
            <a:r>
              <a:rPr lang="en-US" dirty="0"/>
              <a:t>over </a:t>
            </a:r>
            <a:br>
              <a:rPr lang="en-US" dirty="0"/>
            </a:br>
            <a:r>
              <a:rPr lang="en-US" dirty="0"/>
              <a:t>HTTP</a:t>
            </a:r>
          </a:p>
          <a:p>
            <a:pPr algn="ctr"/>
            <a:r>
              <a:rPr lang="en-US" dirty="0">
                <a:solidFill>
                  <a:srgbClr val="FF0000"/>
                </a:solidFill>
              </a:rPr>
              <a:t>POST</a:t>
            </a:r>
          </a:p>
        </p:txBody>
      </p:sp>
      <p:cxnSp>
        <p:nvCxnSpPr>
          <p:cNvPr id="18" name="Straight Arrow Connector 17">
            <a:extLst>
              <a:ext uri="{FF2B5EF4-FFF2-40B4-BE49-F238E27FC236}">
                <a16:creationId xmlns:a16="http://schemas.microsoft.com/office/drawing/2014/main" id="{9C61D4EB-311A-3522-4099-37DA17BB0E9F}"/>
              </a:ext>
            </a:extLst>
          </p:cNvPr>
          <p:cNvCxnSpPr>
            <a:cxnSpLocks/>
            <a:endCxn id="19" idx="1"/>
          </p:cNvCxnSpPr>
          <p:nvPr/>
        </p:nvCxnSpPr>
        <p:spPr>
          <a:xfrm flipV="1">
            <a:off x="5861322" y="2924570"/>
            <a:ext cx="647908" cy="375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112AA1C-4D49-0FC3-FFDB-6E2A4A7958EB}"/>
              </a:ext>
            </a:extLst>
          </p:cNvPr>
          <p:cNvSpPr/>
          <p:nvPr/>
        </p:nvSpPr>
        <p:spPr bwMode="auto">
          <a:xfrm>
            <a:off x="6509230" y="2602574"/>
            <a:ext cx="2717903" cy="643991"/>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Your Code</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Get Data Resource 1</a:t>
            </a:r>
          </a:p>
        </p:txBody>
      </p:sp>
      <p:sp>
        <p:nvSpPr>
          <p:cNvPr id="29" name="TextBox 28">
            <a:extLst>
              <a:ext uri="{FF2B5EF4-FFF2-40B4-BE49-F238E27FC236}">
                <a16:creationId xmlns:a16="http://schemas.microsoft.com/office/drawing/2014/main" id="{401D4D9D-FD9E-9B00-5F70-0453C52A62AE}"/>
              </a:ext>
            </a:extLst>
          </p:cNvPr>
          <p:cNvSpPr txBox="1"/>
          <p:nvPr/>
        </p:nvSpPr>
        <p:spPr>
          <a:xfrm>
            <a:off x="662882" y="6190670"/>
            <a:ext cx="10861964" cy="343043"/>
          </a:xfrm>
          <a:prstGeom prst="rect">
            <a:avLst/>
          </a:prstGeom>
          <a:noFill/>
        </p:spPr>
        <p:txBody>
          <a:bodyPr wrap="square" rtlCol="0">
            <a:spAutoFit/>
          </a:bodyPr>
          <a:lstStyle/>
          <a:p>
            <a:pPr algn="ctr"/>
            <a:r>
              <a:rPr lang="en-US" dirty="0" err="1"/>
              <a:t>GraphQL</a:t>
            </a:r>
            <a:r>
              <a:rPr lang="en-US" dirty="0"/>
              <a:t> Architecture</a:t>
            </a:r>
            <a:endParaRPr lang="en-US" dirty="0">
              <a:solidFill>
                <a:srgbClr val="FF0000"/>
              </a:solidFill>
            </a:endParaRPr>
          </a:p>
        </p:txBody>
      </p:sp>
      <p:sp>
        <p:nvSpPr>
          <p:cNvPr id="20" name="Rectangle 19">
            <a:extLst>
              <a:ext uri="{FF2B5EF4-FFF2-40B4-BE49-F238E27FC236}">
                <a16:creationId xmlns:a16="http://schemas.microsoft.com/office/drawing/2014/main" id="{AB7B702F-4EBF-A765-4C41-158CFC88A7BA}"/>
              </a:ext>
            </a:extLst>
          </p:cNvPr>
          <p:cNvSpPr/>
          <p:nvPr/>
        </p:nvSpPr>
        <p:spPr bwMode="auto">
          <a:xfrm>
            <a:off x="6509230" y="3337197"/>
            <a:ext cx="2717903" cy="643991"/>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Your Code</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Get Data Resource 2</a:t>
            </a:r>
          </a:p>
        </p:txBody>
      </p:sp>
      <p:sp>
        <p:nvSpPr>
          <p:cNvPr id="25" name="Rectangle 24">
            <a:extLst>
              <a:ext uri="{FF2B5EF4-FFF2-40B4-BE49-F238E27FC236}">
                <a16:creationId xmlns:a16="http://schemas.microsoft.com/office/drawing/2014/main" id="{349CD563-2F2C-7CB9-566D-0F209FC5ED46}"/>
              </a:ext>
            </a:extLst>
          </p:cNvPr>
          <p:cNvSpPr/>
          <p:nvPr/>
        </p:nvSpPr>
        <p:spPr bwMode="auto">
          <a:xfrm>
            <a:off x="6509230" y="4168815"/>
            <a:ext cx="2717903" cy="643991"/>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Your Code</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Get Data Resource n</a:t>
            </a:r>
          </a:p>
        </p:txBody>
      </p:sp>
      <p:sp>
        <p:nvSpPr>
          <p:cNvPr id="26" name="Rectangle 25">
            <a:extLst>
              <a:ext uri="{FF2B5EF4-FFF2-40B4-BE49-F238E27FC236}">
                <a16:creationId xmlns:a16="http://schemas.microsoft.com/office/drawing/2014/main" id="{F73D2172-75D0-A2FD-4C3F-005EC903EAE0}"/>
              </a:ext>
            </a:extLst>
          </p:cNvPr>
          <p:cNvSpPr/>
          <p:nvPr/>
        </p:nvSpPr>
        <p:spPr bwMode="auto">
          <a:xfrm>
            <a:off x="4223242" y="5170489"/>
            <a:ext cx="1638080" cy="634098"/>
          </a:xfrm>
          <a:prstGeom prst="rect">
            <a:avLst/>
          </a:prstGeom>
          <a:solidFill>
            <a:schemeClr val="bg1">
              <a:lumMod val="85000"/>
            </a:schemeClr>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err="1">
                <a:ln>
                  <a:noFill/>
                </a:ln>
                <a:solidFill>
                  <a:schemeClr val="tx1"/>
                </a:solidFill>
                <a:effectLst/>
                <a:latin typeface="+mn-lt"/>
                <a:ea typeface="ＭＳ Ｐゴシック" charset="0"/>
              </a:rPr>
              <a:t>GraphQL</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Config </a:t>
            </a:r>
            <a:r>
              <a:rPr lang="en-US" b="0" dirty="0">
                <a:latin typeface="+mn-lt"/>
                <a:ea typeface="ＭＳ Ｐゴシック" charset="0"/>
              </a:rPr>
              <a:t>Code</a:t>
            </a:r>
            <a:endParaRPr kumimoji="0" lang="en-US" b="0" i="0" u="none" strike="noStrike" cap="none" normalizeH="0" baseline="0" dirty="0">
              <a:ln>
                <a:noFill/>
              </a:ln>
              <a:solidFill>
                <a:schemeClr val="tx1"/>
              </a:solidFill>
              <a:effectLst/>
              <a:latin typeface="+mn-lt"/>
              <a:ea typeface="ＭＳ Ｐゴシック" charset="0"/>
            </a:endParaRPr>
          </a:p>
        </p:txBody>
      </p:sp>
      <p:cxnSp>
        <p:nvCxnSpPr>
          <p:cNvPr id="30" name="Straight Arrow Connector 29">
            <a:extLst>
              <a:ext uri="{FF2B5EF4-FFF2-40B4-BE49-F238E27FC236}">
                <a16:creationId xmlns:a16="http://schemas.microsoft.com/office/drawing/2014/main" id="{F662EFB9-D579-2F3A-0F57-2A6597E8473D}"/>
              </a:ext>
            </a:extLst>
          </p:cNvPr>
          <p:cNvCxnSpPr>
            <a:cxnSpLocks/>
            <a:stCxn id="13" idx="2"/>
          </p:cNvCxnSpPr>
          <p:nvPr/>
        </p:nvCxnSpPr>
        <p:spPr>
          <a:xfrm>
            <a:off x="5861323" y="3707688"/>
            <a:ext cx="647907" cy="113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5784FF7-1C42-D1B3-719E-EA07C04FDF09}"/>
              </a:ext>
            </a:extLst>
          </p:cNvPr>
          <p:cNvCxnSpPr>
            <a:cxnSpLocks/>
          </p:cNvCxnSpPr>
          <p:nvPr/>
        </p:nvCxnSpPr>
        <p:spPr>
          <a:xfrm>
            <a:off x="5914328" y="4493458"/>
            <a:ext cx="647907" cy="399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C5BA0313-D9FC-0920-68D6-11B12CC714AA}"/>
              </a:ext>
            </a:extLst>
          </p:cNvPr>
          <p:cNvCxnSpPr>
            <a:cxnSpLocks/>
            <a:stCxn id="26" idx="0"/>
            <a:endCxn id="13" idx="1"/>
          </p:cNvCxnSpPr>
          <p:nvPr/>
        </p:nvCxnSpPr>
        <p:spPr>
          <a:xfrm flipV="1">
            <a:off x="5042282" y="4812804"/>
            <a:ext cx="1" cy="35768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6A5B5BB9-F5E2-3602-A0EE-72102493BB5F}"/>
              </a:ext>
            </a:extLst>
          </p:cNvPr>
          <p:cNvSpPr/>
          <p:nvPr/>
        </p:nvSpPr>
        <p:spPr bwMode="auto">
          <a:xfrm>
            <a:off x="10281747" y="2318309"/>
            <a:ext cx="1839302" cy="592279"/>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API Call</a:t>
            </a:r>
          </a:p>
        </p:txBody>
      </p:sp>
      <p:sp>
        <p:nvSpPr>
          <p:cNvPr id="34" name="Can 33">
            <a:extLst>
              <a:ext uri="{FF2B5EF4-FFF2-40B4-BE49-F238E27FC236}">
                <a16:creationId xmlns:a16="http://schemas.microsoft.com/office/drawing/2014/main" id="{7AF32CD3-FEF9-000F-950E-1DAA1BFD8E7E}"/>
              </a:ext>
            </a:extLst>
          </p:cNvPr>
          <p:cNvSpPr/>
          <p:nvPr/>
        </p:nvSpPr>
        <p:spPr>
          <a:xfrm>
            <a:off x="10360623" y="3926133"/>
            <a:ext cx="1730142" cy="908824"/>
          </a:xfrm>
          <a:prstGeom prst="can">
            <a:avLst/>
          </a:prstGeom>
          <a:solidFill>
            <a:srgbClr val="7030A0"/>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a:solidFill>
                  <a:schemeClr val="bg1"/>
                </a:solidFill>
              </a:rPr>
              <a:t>Database</a:t>
            </a:r>
            <a:br>
              <a:rPr lang="en-US" b="0" dirty="0">
                <a:solidFill>
                  <a:schemeClr val="bg1"/>
                </a:solidFill>
              </a:rPr>
            </a:br>
            <a:r>
              <a:rPr lang="en-US" b="0" dirty="0">
                <a:solidFill>
                  <a:schemeClr val="bg1"/>
                </a:solidFill>
              </a:rPr>
              <a:t>Query</a:t>
            </a:r>
          </a:p>
        </p:txBody>
      </p:sp>
      <p:sp>
        <p:nvSpPr>
          <p:cNvPr id="36" name="Snip and Round Single Corner Rectangle 35">
            <a:extLst>
              <a:ext uri="{FF2B5EF4-FFF2-40B4-BE49-F238E27FC236}">
                <a16:creationId xmlns:a16="http://schemas.microsoft.com/office/drawing/2014/main" id="{C6A49544-7095-9426-8771-9BFFDA91144A}"/>
              </a:ext>
            </a:extLst>
          </p:cNvPr>
          <p:cNvSpPr/>
          <p:nvPr/>
        </p:nvSpPr>
        <p:spPr>
          <a:xfrm>
            <a:off x="10313707" y="3030580"/>
            <a:ext cx="1777058" cy="715994"/>
          </a:xfrm>
          <a:prstGeom prst="snipRoundRect">
            <a:avLst/>
          </a:prstGeom>
          <a:solidFill>
            <a:srgbClr val="7030A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a:solidFill>
                  <a:schemeClr val="bg1"/>
                </a:solidFill>
              </a:rPr>
              <a:t>File I/O</a:t>
            </a:r>
          </a:p>
        </p:txBody>
      </p:sp>
      <p:cxnSp>
        <p:nvCxnSpPr>
          <p:cNvPr id="38" name="Straight Arrow Connector 37">
            <a:extLst>
              <a:ext uri="{FF2B5EF4-FFF2-40B4-BE49-F238E27FC236}">
                <a16:creationId xmlns:a16="http://schemas.microsoft.com/office/drawing/2014/main" id="{5C788C89-C58F-0B09-E259-0174A6404176}"/>
              </a:ext>
            </a:extLst>
          </p:cNvPr>
          <p:cNvCxnSpPr>
            <a:cxnSpLocks/>
            <a:endCxn id="35" idx="1"/>
          </p:cNvCxnSpPr>
          <p:nvPr/>
        </p:nvCxnSpPr>
        <p:spPr>
          <a:xfrm flipV="1">
            <a:off x="9260277" y="2614449"/>
            <a:ext cx="1021470" cy="31490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BA1A4427-BDD9-8D59-5C39-35D98979E5EF}"/>
              </a:ext>
            </a:extLst>
          </p:cNvPr>
          <p:cNvCxnSpPr>
            <a:cxnSpLocks/>
            <a:stCxn id="20" idx="3"/>
            <a:endCxn id="36" idx="2"/>
          </p:cNvCxnSpPr>
          <p:nvPr/>
        </p:nvCxnSpPr>
        <p:spPr>
          <a:xfrm flipV="1">
            <a:off x="9227133" y="3388577"/>
            <a:ext cx="1086574" cy="27061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1870D100-D122-5756-BA08-220EC1E7DF67}"/>
              </a:ext>
            </a:extLst>
          </p:cNvPr>
          <p:cNvCxnSpPr>
            <a:cxnSpLocks/>
          </p:cNvCxnSpPr>
          <p:nvPr/>
        </p:nvCxnSpPr>
        <p:spPr>
          <a:xfrm flipV="1">
            <a:off x="9193989" y="4226501"/>
            <a:ext cx="1166634" cy="20682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88CF64F3-4CFE-C413-25A6-B7B7B7C73AEF}"/>
              </a:ext>
            </a:extLst>
          </p:cNvPr>
          <p:cNvSpPr/>
          <p:nvPr/>
        </p:nvSpPr>
        <p:spPr bwMode="auto">
          <a:xfrm>
            <a:off x="512618" y="2059908"/>
            <a:ext cx="1980482" cy="3948779"/>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err="1">
                <a:ln>
                  <a:noFill/>
                </a:ln>
                <a:solidFill>
                  <a:schemeClr val="tx1"/>
                </a:solidFill>
                <a:effectLst/>
                <a:latin typeface="+mn-lt"/>
                <a:ea typeface="ＭＳ Ｐゴシック" charset="0"/>
              </a:rPr>
              <a:t>GraphQL</a:t>
            </a:r>
            <a:r>
              <a:rPr kumimoji="0" lang="en-US" sz="2000" b="0" i="0" u="none" strike="noStrike" cap="none" normalizeH="0" baseline="0" dirty="0">
                <a:ln>
                  <a:noFill/>
                </a:ln>
                <a:solidFill>
                  <a:schemeClr val="tx1"/>
                </a:solidFill>
                <a:effectLst/>
                <a:latin typeface="+mn-lt"/>
                <a:ea typeface="ＭＳ Ｐゴシック" charset="0"/>
              </a:rPr>
              <a:t>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48" name="Rectangle 47">
            <a:extLst>
              <a:ext uri="{FF2B5EF4-FFF2-40B4-BE49-F238E27FC236}">
                <a16:creationId xmlns:a16="http://schemas.microsoft.com/office/drawing/2014/main" id="{73BD8400-0D5A-E29A-F494-4CFF62E5E325}"/>
              </a:ext>
            </a:extLst>
          </p:cNvPr>
          <p:cNvSpPr/>
          <p:nvPr/>
        </p:nvSpPr>
        <p:spPr bwMode="auto">
          <a:xfrm>
            <a:off x="648768" y="3068287"/>
            <a:ext cx="1638080" cy="1100527"/>
          </a:xfrm>
          <a:prstGeom prst="rect">
            <a:avLst/>
          </a:prstGeom>
          <a:solidFill>
            <a:srgbClr val="7030A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solidFill>
                  <a:schemeClr val="bg1"/>
                </a:solidFill>
                <a:latin typeface="+mn-lt"/>
                <a:ea typeface="ＭＳ Ｐゴシック" charset="0"/>
              </a:rPr>
              <a:t>Browser</a:t>
            </a:r>
          </a:p>
          <a:p>
            <a:pPr marL="0" marR="0" indent="0" algn="ctr" defTabSz="914400" rtl="0" eaLnBrk="1" fontAlgn="base" latinLnBrk="0" hangingPunct="1">
              <a:lnSpc>
                <a:spcPct val="100000"/>
              </a:lnSpc>
              <a:spcBef>
                <a:spcPct val="0"/>
              </a:spcBef>
              <a:spcAft>
                <a:spcPct val="0"/>
              </a:spcAft>
              <a:buClrTx/>
              <a:buSzTx/>
              <a:buFontTx/>
              <a:buNone/>
              <a:tabLst/>
            </a:pPr>
            <a:endParaRPr kumimoji="0" lang="en-US" i="0" u="none" strike="noStrike" cap="none" normalizeH="0" baseline="0" dirty="0">
              <a:ln>
                <a:noFill/>
              </a:ln>
              <a:solidFill>
                <a:schemeClr val="bg1"/>
              </a:solidFill>
              <a:effectLst/>
              <a:latin typeface="+mn-lt"/>
              <a:ea typeface="ＭＳ Ｐゴシック" charset="0"/>
            </a:endParaRPr>
          </a:p>
        </p:txBody>
      </p:sp>
      <p:sp>
        <p:nvSpPr>
          <p:cNvPr id="49" name="Rectangle 48">
            <a:extLst>
              <a:ext uri="{FF2B5EF4-FFF2-40B4-BE49-F238E27FC236}">
                <a16:creationId xmlns:a16="http://schemas.microsoft.com/office/drawing/2014/main" id="{A244DD20-5FE1-EE70-2E3C-ACD0F0A1E73C}"/>
              </a:ext>
            </a:extLst>
          </p:cNvPr>
          <p:cNvSpPr/>
          <p:nvPr/>
        </p:nvSpPr>
        <p:spPr bwMode="auto">
          <a:xfrm>
            <a:off x="648768" y="4490810"/>
            <a:ext cx="1638080" cy="1100527"/>
          </a:xfrm>
          <a:prstGeom prst="rect">
            <a:avLst/>
          </a:prstGeom>
          <a:solidFill>
            <a:srgbClr val="7030A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solidFill>
                  <a:schemeClr val="bg1"/>
                </a:solidFill>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endParaRPr kumimoji="0" lang="en-US" i="0" u="none" strike="noStrike" cap="none" normalizeH="0" baseline="0" dirty="0">
              <a:ln>
                <a:noFill/>
              </a:ln>
              <a:solidFill>
                <a:schemeClr val="bg1"/>
              </a:solidFill>
              <a:effectLst/>
              <a:latin typeface="+mn-lt"/>
              <a:ea typeface="ＭＳ Ｐゴシック" charset="0"/>
            </a:endParaRPr>
          </a:p>
        </p:txBody>
      </p:sp>
      <p:cxnSp>
        <p:nvCxnSpPr>
          <p:cNvPr id="50" name="Straight Arrow Connector 49">
            <a:extLst>
              <a:ext uri="{FF2B5EF4-FFF2-40B4-BE49-F238E27FC236}">
                <a16:creationId xmlns:a16="http://schemas.microsoft.com/office/drawing/2014/main" id="{B252F963-8D2B-3D69-33AD-068E04B31E30}"/>
              </a:ext>
            </a:extLst>
          </p:cNvPr>
          <p:cNvCxnSpPr>
            <a:cxnSpLocks/>
            <a:stCxn id="47" idx="3"/>
            <a:endCxn id="12" idx="1"/>
          </p:cNvCxnSpPr>
          <p:nvPr/>
        </p:nvCxnSpPr>
        <p:spPr>
          <a:xfrm>
            <a:off x="2493100" y="4034298"/>
            <a:ext cx="1347949" cy="127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30558FFC-DF0B-AE5F-D4B8-1643644E7E28}"/>
              </a:ext>
            </a:extLst>
          </p:cNvPr>
          <p:cNvSpPr/>
          <p:nvPr/>
        </p:nvSpPr>
        <p:spPr bwMode="auto">
          <a:xfrm>
            <a:off x="808936" y="3724168"/>
            <a:ext cx="1301971" cy="341821"/>
          </a:xfrm>
          <a:prstGeom prst="rect">
            <a:avLst/>
          </a:prstGeom>
          <a:solidFill>
            <a:schemeClr val="bg1">
              <a:lumMod val="85000"/>
            </a:schemeClr>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SPA</a:t>
            </a:r>
          </a:p>
        </p:txBody>
      </p:sp>
      <p:sp>
        <p:nvSpPr>
          <p:cNvPr id="54" name="Rectangle 53">
            <a:extLst>
              <a:ext uri="{FF2B5EF4-FFF2-40B4-BE49-F238E27FC236}">
                <a16:creationId xmlns:a16="http://schemas.microsoft.com/office/drawing/2014/main" id="{FB151D0E-3854-B8D3-54C3-4AF3ED77E91B}"/>
              </a:ext>
            </a:extLst>
          </p:cNvPr>
          <p:cNvSpPr/>
          <p:nvPr/>
        </p:nvSpPr>
        <p:spPr bwMode="auto">
          <a:xfrm>
            <a:off x="808936" y="5145717"/>
            <a:ext cx="1301971" cy="341821"/>
          </a:xfrm>
          <a:prstGeom prst="rect">
            <a:avLst/>
          </a:prstGeom>
          <a:solidFill>
            <a:schemeClr val="bg1">
              <a:lumMod val="85000"/>
            </a:schemeClr>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API Code</a:t>
            </a:r>
          </a:p>
        </p:txBody>
      </p:sp>
      <p:sp>
        <p:nvSpPr>
          <p:cNvPr id="55" name="Rectangle 54">
            <a:extLst>
              <a:ext uri="{FF2B5EF4-FFF2-40B4-BE49-F238E27FC236}">
                <a16:creationId xmlns:a16="http://schemas.microsoft.com/office/drawing/2014/main" id="{AD1A821A-3CA3-7DB6-A7A6-04F0A6852685}"/>
              </a:ext>
            </a:extLst>
          </p:cNvPr>
          <p:cNvSpPr/>
          <p:nvPr/>
        </p:nvSpPr>
        <p:spPr bwMode="auto">
          <a:xfrm>
            <a:off x="9863249" y="5504916"/>
            <a:ext cx="1839302" cy="1028797"/>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Legend:</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Code you write</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in Gray</a:t>
            </a:r>
          </a:p>
        </p:txBody>
      </p:sp>
    </p:spTree>
    <p:extLst>
      <p:ext uri="{BB962C8B-B14F-4D97-AF65-F5344CB8AC3E}">
        <p14:creationId xmlns:p14="http://schemas.microsoft.com/office/powerpoint/2010/main" val="21773625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62</a:t>
            </a:fld>
            <a:endParaRPr lang="en-US" dirty="0"/>
          </a:p>
        </p:txBody>
      </p:sp>
      <p:sp>
        <p:nvSpPr>
          <p:cNvPr id="680962" name="Rectangle 2"/>
          <p:cNvSpPr>
            <a:spLocks noGrp="1" noChangeArrowheads="1"/>
          </p:cNvSpPr>
          <p:nvPr>
            <p:ph type="title"/>
          </p:nvPr>
        </p:nvSpPr>
        <p:spPr>
          <a:xfrm>
            <a:off x="609600" y="441293"/>
            <a:ext cx="10972800" cy="698948"/>
          </a:xfrm>
        </p:spPr>
        <p:txBody>
          <a:bodyPr/>
          <a:lstStyle/>
          <a:p>
            <a:r>
              <a:rPr lang="en-US" dirty="0" err="1"/>
              <a:t>GrpahQL</a:t>
            </a:r>
            <a:r>
              <a:rPr lang="en-US" dirty="0"/>
              <a:t> Query Examples</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1" y="855594"/>
            <a:ext cx="12121049" cy="342979"/>
          </a:xfrm>
          <a:prstGeom prst="rect">
            <a:avLst/>
          </a:prstGeom>
          <a:noFill/>
        </p:spPr>
        <p:txBody>
          <a:bodyPr wrap="square" rtlCol="0">
            <a:spAutoFit/>
          </a:bodyPr>
          <a:lstStyle/>
          <a:p>
            <a:pPr algn="ctr"/>
            <a:r>
              <a:rPr lang="en-US" dirty="0"/>
              <a:t>GitHub Supports </a:t>
            </a:r>
            <a:r>
              <a:rPr lang="en-US" dirty="0" err="1"/>
              <a:t>GraphQL</a:t>
            </a:r>
            <a:r>
              <a:rPr lang="en-US" dirty="0"/>
              <a:t> Queries</a:t>
            </a:r>
            <a:endParaRPr lang="en-US" dirty="0">
              <a:solidFill>
                <a:srgbClr val="FF0000"/>
              </a:solidFill>
            </a:endParaRPr>
          </a:p>
        </p:txBody>
      </p:sp>
      <p:sp>
        <p:nvSpPr>
          <p:cNvPr id="21" name="Rectangle 20">
            <a:extLst>
              <a:ext uri="{FF2B5EF4-FFF2-40B4-BE49-F238E27FC236}">
                <a16:creationId xmlns:a16="http://schemas.microsoft.com/office/drawing/2014/main" id="{1C66E4F7-D393-687A-45B8-757805D5182D}"/>
              </a:ext>
            </a:extLst>
          </p:cNvPr>
          <p:cNvSpPr/>
          <p:nvPr/>
        </p:nvSpPr>
        <p:spPr bwMode="auto">
          <a:xfrm>
            <a:off x="5076620" y="6793250"/>
            <a:ext cx="2034488" cy="913213"/>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0" bIns="45720" numCol="1" rtlCol="0" anchor="t" anchorCtr="0"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Your </a:t>
            </a:r>
            <a:br>
              <a:rPr lang="en-US" sz="2000" b="0" dirty="0">
                <a:solidFill>
                  <a:schemeClr val="bg1"/>
                </a:solidFill>
                <a:latin typeface="+mn-lt"/>
                <a:ea typeface="ＭＳ Ｐゴシック" charset="0"/>
              </a:rPr>
            </a:br>
            <a:r>
              <a:rPr lang="en-US" sz="2000" b="0" dirty="0">
                <a:solidFill>
                  <a:schemeClr val="bg1"/>
                </a:solidFill>
                <a:latin typeface="+mn-lt"/>
                <a:ea typeface="ＭＳ Ｐゴシック" charset="0"/>
              </a:rPr>
              <a:t>JS Code</a:t>
            </a:r>
            <a:endParaRPr kumimoji="0" lang="en-US" sz="2000" b="0" i="0" u="none" strike="noStrike" cap="none" normalizeH="0" baseline="0" dirty="0">
              <a:ln>
                <a:noFill/>
              </a:ln>
              <a:solidFill>
                <a:schemeClr val="bg1"/>
              </a:solidFill>
              <a:effectLst/>
              <a:latin typeface="+mn-lt"/>
              <a:ea typeface="ＭＳ Ｐゴシック" charset="0"/>
            </a:endParaRPr>
          </a:p>
        </p:txBody>
      </p:sp>
      <p:sp>
        <p:nvSpPr>
          <p:cNvPr id="27" name="Rectangle 26">
            <a:extLst>
              <a:ext uri="{FF2B5EF4-FFF2-40B4-BE49-F238E27FC236}">
                <a16:creationId xmlns:a16="http://schemas.microsoft.com/office/drawing/2014/main" id="{E59EA1CE-B38E-E9B2-56F0-BC3683C332D5}"/>
              </a:ext>
            </a:extLst>
          </p:cNvPr>
          <p:cNvSpPr/>
          <p:nvPr/>
        </p:nvSpPr>
        <p:spPr bwMode="auto">
          <a:xfrm rot="16200000">
            <a:off x="6388096" y="6993068"/>
            <a:ext cx="932258" cy="494531"/>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rgbClr val="FFFF00"/>
                </a:solidFill>
                <a:effectLst/>
                <a:latin typeface="+mn-lt"/>
                <a:ea typeface="ＭＳ Ｐゴシック" charset="0"/>
              </a:rPr>
              <a:t>GRPC</a:t>
            </a:r>
            <a:br>
              <a:rPr kumimoji="0" lang="en-US" sz="1200" i="0" u="none" strike="noStrike" cap="none" normalizeH="0" baseline="0" dirty="0">
                <a:ln>
                  <a:noFill/>
                </a:ln>
                <a:solidFill>
                  <a:srgbClr val="FFFF00"/>
                </a:solidFill>
                <a:effectLst/>
                <a:latin typeface="+mn-lt"/>
                <a:ea typeface="ＭＳ Ｐゴシック" charset="0"/>
              </a:rPr>
            </a:br>
            <a:r>
              <a:rPr kumimoji="0" lang="en-US" sz="1200" i="0" u="none" strike="noStrike" cap="none" normalizeH="0" baseline="0" dirty="0">
                <a:ln>
                  <a:noFill/>
                </a:ln>
                <a:solidFill>
                  <a:srgbClr val="FFFF00"/>
                </a:solidFill>
                <a:effectLst/>
                <a:latin typeface="+mn-lt"/>
                <a:ea typeface="ＭＳ Ｐゴシック" charset="0"/>
              </a:rPr>
              <a:t>STUB</a:t>
            </a:r>
          </a:p>
        </p:txBody>
      </p:sp>
      <p:sp>
        <p:nvSpPr>
          <p:cNvPr id="2" name="Rectangle 1">
            <a:extLst>
              <a:ext uri="{FF2B5EF4-FFF2-40B4-BE49-F238E27FC236}">
                <a16:creationId xmlns:a16="http://schemas.microsoft.com/office/drawing/2014/main" id="{18D4A27A-F814-B00A-F1C0-74F0B2E73BEE}"/>
              </a:ext>
            </a:extLst>
          </p:cNvPr>
          <p:cNvSpPr/>
          <p:nvPr/>
        </p:nvSpPr>
        <p:spPr>
          <a:xfrm>
            <a:off x="346363" y="1128420"/>
            <a:ext cx="6096000" cy="3334567"/>
          </a:xfrm>
          <a:prstGeom prst="rect">
            <a:avLst/>
          </a:prstGeom>
        </p:spPr>
        <p:txBody>
          <a:bodyPr>
            <a:spAutoFit/>
          </a:bodyPr>
          <a:lstStyle/>
          <a:p>
            <a:r>
              <a:rPr lang="en-US" b="0" dirty="0"/>
              <a:t>{</a:t>
            </a:r>
          </a:p>
          <a:p>
            <a:r>
              <a:rPr lang="en-US" b="0" dirty="0"/>
              <a:t>  viewer {</a:t>
            </a:r>
          </a:p>
          <a:p>
            <a:r>
              <a:rPr lang="en-US" b="0" dirty="0"/>
              <a:t>    repositories(first: 100) {</a:t>
            </a:r>
          </a:p>
          <a:p>
            <a:r>
              <a:rPr lang="en-US" b="0" dirty="0"/>
              <a:t>      </a:t>
            </a:r>
            <a:r>
              <a:rPr lang="en-US" b="0" dirty="0" err="1"/>
              <a:t>totalCount</a:t>
            </a:r>
            <a:endParaRPr lang="en-US" b="0" dirty="0"/>
          </a:p>
          <a:p>
            <a:r>
              <a:rPr lang="en-US" b="0" dirty="0"/>
              <a:t>      nodes {</a:t>
            </a:r>
          </a:p>
          <a:p>
            <a:r>
              <a:rPr lang="en-US" b="0" dirty="0"/>
              <a:t>        </a:t>
            </a:r>
            <a:r>
              <a:rPr lang="en-US" b="0" dirty="0" err="1"/>
              <a:t>nameWithOwner</a:t>
            </a:r>
            <a:endParaRPr lang="en-US" b="0" dirty="0"/>
          </a:p>
          <a:p>
            <a:r>
              <a:rPr lang="en-US" b="0" dirty="0"/>
              <a:t>      }</a:t>
            </a:r>
          </a:p>
          <a:p>
            <a:r>
              <a:rPr lang="en-US" b="0" dirty="0"/>
              <a:t>      </a:t>
            </a:r>
            <a:r>
              <a:rPr lang="en-US" b="0" dirty="0" err="1"/>
              <a:t>pageInfo</a:t>
            </a:r>
            <a:r>
              <a:rPr lang="en-US" b="0" dirty="0"/>
              <a:t> {</a:t>
            </a:r>
          </a:p>
          <a:p>
            <a:r>
              <a:rPr lang="en-US" b="0" dirty="0"/>
              <a:t>        </a:t>
            </a:r>
            <a:r>
              <a:rPr lang="en-US" b="0" dirty="0" err="1"/>
              <a:t>hasNextPage</a:t>
            </a:r>
            <a:endParaRPr lang="en-US" b="0" dirty="0"/>
          </a:p>
          <a:p>
            <a:r>
              <a:rPr lang="en-US" b="0" dirty="0"/>
              <a:t>      }</a:t>
            </a:r>
          </a:p>
          <a:p>
            <a:r>
              <a:rPr lang="en-US" b="0" dirty="0"/>
              <a:t>    }</a:t>
            </a:r>
          </a:p>
          <a:p>
            <a:r>
              <a:rPr lang="en-US" b="0" dirty="0"/>
              <a:t>  }</a:t>
            </a:r>
          </a:p>
          <a:p>
            <a:r>
              <a:rPr lang="en-US" b="0" dirty="0"/>
              <a:t>}</a:t>
            </a:r>
          </a:p>
        </p:txBody>
      </p:sp>
      <p:sp>
        <p:nvSpPr>
          <p:cNvPr id="3" name="Rectangle 2">
            <a:extLst>
              <a:ext uri="{FF2B5EF4-FFF2-40B4-BE49-F238E27FC236}">
                <a16:creationId xmlns:a16="http://schemas.microsoft.com/office/drawing/2014/main" id="{044C7EE0-A4BC-5EDD-E39B-9D7DF0B188DE}"/>
              </a:ext>
            </a:extLst>
          </p:cNvPr>
          <p:cNvSpPr/>
          <p:nvPr/>
        </p:nvSpPr>
        <p:spPr>
          <a:xfrm>
            <a:off x="346363" y="4876976"/>
            <a:ext cx="1662546" cy="1340175"/>
          </a:xfrm>
          <a:prstGeom prst="rect">
            <a:avLst/>
          </a:prstGeom>
        </p:spPr>
        <p:txBody>
          <a:bodyPr wrap="square">
            <a:spAutoFit/>
          </a:bodyPr>
          <a:lstStyle/>
          <a:p>
            <a:r>
              <a:rPr lang="en-US" b="0" dirty="0"/>
              <a:t>query { </a:t>
            </a:r>
          </a:p>
          <a:p>
            <a:r>
              <a:rPr lang="en-US" b="0" dirty="0"/>
              <a:t>  viewer { </a:t>
            </a:r>
          </a:p>
          <a:p>
            <a:r>
              <a:rPr lang="en-US" b="0" dirty="0"/>
              <a:t>    login</a:t>
            </a:r>
          </a:p>
          <a:p>
            <a:r>
              <a:rPr lang="en-US" b="0" dirty="0"/>
              <a:t>  }</a:t>
            </a:r>
          </a:p>
          <a:p>
            <a:r>
              <a:rPr lang="en-US" b="0" dirty="0"/>
              <a:t>}</a:t>
            </a:r>
          </a:p>
        </p:txBody>
      </p:sp>
      <p:pic>
        <p:nvPicPr>
          <p:cNvPr id="6" name="Picture 5">
            <a:extLst>
              <a:ext uri="{FF2B5EF4-FFF2-40B4-BE49-F238E27FC236}">
                <a16:creationId xmlns:a16="http://schemas.microsoft.com/office/drawing/2014/main" id="{2B6A55FB-0925-E360-2420-0D7520DE641F}"/>
              </a:ext>
            </a:extLst>
          </p:cNvPr>
          <p:cNvPicPr>
            <a:picLocks noChangeAspect="1"/>
          </p:cNvPicPr>
          <p:nvPr/>
        </p:nvPicPr>
        <p:blipFill>
          <a:blip r:embed="rId2"/>
          <a:stretch>
            <a:fillRect/>
          </a:stretch>
        </p:blipFill>
        <p:spPr>
          <a:xfrm>
            <a:off x="3997362" y="1739168"/>
            <a:ext cx="7694719" cy="2930814"/>
          </a:xfrm>
          <a:prstGeom prst="rect">
            <a:avLst/>
          </a:prstGeom>
          <a:ln>
            <a:solidFill>
              <a:schemeClr val="tx1"/>
            </a:solidFill>
          </a:ln>
        </p:spPr>
      </p:pic>
      <p:sp>
        <p:nvSpPr>
          <p:cNvPr id="37" name="TextBox 36">
            <a:extLst>
              <a:ext uri="{FF2B5EF4-FFF2-40B4-BE49-F238E27FC236}">
                <a16:creationId xmlns:a16="http://schemas.microsoft.com/office/drawing/2014/main" id="{CC23EB4F-698C-4471-0A33-08C25DB5F73C}"/>
              </a:ext>
            </a:extLst>
          </p:cNvPr>
          <p:cNvSpPr txBox="1"/>
          <p:nvPr/>
        </p:nvSpPr>
        <p:spPr>
          <a:xfrm>
            <a:off x="3997362" y="4867598"/>
            <a:ext cx="7694719" cy="592278"/>
          </a:xfrm>
          <a:prstGeom prst="rect">
            <a:avLst/>
          </a:prstGeom>
          <a:noFill/>
        </p:spPr>
        <p:txBody>
          <a:bodyPr wrap="square" rtlCol="0">
            <a:spAutoFit/>
          </a:bodyPr>
          <a:lstStyle/>
          <a:p>
            <a:pPr algn="ctr"/>
            <a:r>
              <a:rPr lang="en-US" dirty="0"/>
              <a:t>Try the GitHub API Playground at:</a:t>
            </a:r>
            <a:br>
              <a:rPr lang="en-US" dirty="0"/>
            </a:br>
            <a:r>
              <a:rPr lang="en-US" dirty="0"/>
              <a:t>https://</a:t>
            </a:r>
            <a:r>
              <a:rPr lang="en-US" dirty="0" err="1"/>
              <a:t>docs.github.com</a:t>
            </a:r>
            <a:r>
              <a:rPr lang="en-US" dirty="0"/>
              <a:t>/</a:t>
            </a:r>
            <a:r>
              <a:rPr lang="en-US" dirty="0" err="1"/>
              <a:t>en</a:t>
            </a:r>
            <a:r>
              <a:rPr lang="en-US" dirty="0"/>
              <a:t>/</a:t>
            </a:r>
            <a:r>
              <a:rPr lang="en-US" dirty="0" err="1"/>
              <a:t>graphql</a:t>
            </a:r>
            <a:r>
              <a:rPr lang="en-US" dirty="0"/>
              <a:t>/overview/explorer</a:t>
            </a:r>
          </a:p>
        </p:txBody>
      </p:sp>
    </p:spTree>
    <p:extLst>
      <p:ext uri="{BB962C8B-B14F-4D97-AF65-F5344CB8AC3E}">
        <p14:creationId xmlns:p14="http://schemas.microsoft.com/office/powerpoint/2010/main" val="304221763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63</a:t>
            </a:fld>
            <a:endParaRPr lang="en-US" dirty="0"/>
          </a:p>
        </p:txBody>
      </p:sp>
      <p:sp>
        <p:nvSpPr>
          <p:cNvPr id="680962" name="Rectangle 2"/>
          <p:cNvSpPr>
            <a:spLocks noGrp="1" noChangeArrowheads="1"/>
          </p:cNvSpPr>
          <p:nvPr>
            <p:ph type="title"/>
          </p:nvPr>
        </p:nvSpPr>
        <p:spPr>
          <a:xfrm>
            <a:off x="609600" y="441293"/>
            <a:ext cx="10972800" cy="698948"/>
          </a:xfrm>
        </p:spPr>
        <p:txBody>
          <a:bodyPr/>
          <a:lstStyle/>
          <a:p>
            <a:r>
              <a:rPr lang="en-US" dirty="0" err="1"/>
              <a:t>GraphQL</a:t>
            </a:r>
            <a:r>
              <a:rPr lang="en-US" dirty="0"/>
              <a:t> Architecture Analysis</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0" y="868242"/>
            <a:ext cx="12121049" cy="342979"/>
          </a:xfrm>
          <a:prstGeom prst="rect">
            <a:avLst/>
          </a:prstGeom>
          <a:noFill/>
        </p:spPr>
        <p:txBody>
          <a:bodyPr wrap="square" rtlCol="0">
            <a:spAutoFit/>
          </a:bodyPr>
          <a:lstStyle/>
          <a:p>
            <a:pPr algn="ctr"/>
            <a:r>
              <a:rPr lang="en-US" dirty="0"/>
              <a:t>Is </a:t>
            </a:r>
            <a:r>
              <a:rPr lang="en-US" dirty="0" err="1"/>
              <a:t>GraphQL</a:t>
            </a:r>
            <a:r>
              <a:rPr lang="en-US" dirty="0"/>
              <a:t> good or bad from an architecture perspective</a:t>
            </a:r>
          </a:p>
        </p:txBody>
      </p:sp>
      <p:pic>
        <p:nvPicPr>
          <p:cNvPr id="2" name="Graphic 1">
            <a:extLst>
              <a:ext uri="{FF2B5EF4-FFF2-40B4-BE49-F238E27FC236}">
                <a16:creationId xmlns:a16="http://schemas.microsoft.com/office/drawing/2014/main" id="{132FB136-DA6E-5C92-B877-6ADEC6243FA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925782" y="1343156"/>
            <a:ext cx="7744691" cy="2675644"/>
          </a:xfrm>
          <a:prstGeom prst="rect">
            <a:avLst/>
          </a:prstGeom>
        </p:spPr>
      </p:pic>
      <p:sp>
        <p:nvSpPr>
          <p:cNvPr id="33" name="TextBox 32">
            <a:extLst>
              <a:ext uri="{FF2B5EF4-FFF2-40B4-BE49-F238E27FC236}">
                <a16:creationId xmlns:a16="http://schemas.microsoft.com/office/drawing/2014/main" id="{9FE3AA8D-99A5-7803-0CF8-447D5ADB37C5}"/>
              </a:ext>
            </a:extLst>
          </p:cNvPr>
          <p:cNvSpPr txBox="1"/>
          <p:nvPr/>
        </p:nvSpPr>
        <p:spPr>
          <a:xfrm>
            <a:off x="193964" y="4207185"/>
            <a:ext cx="11927084" cy="592278"/>
          </a:xfrm>
          <a:prstGeom prst="rect">
            <a:avLst/>
          </a:prstGeom>
          <a:noFill/>
        </p:spPr>
        <p:txBody>
          <a:bodyPr wrap="square" rtlCol="0">
            <a:spAutoFit/>
          </a:bodyPr>
          <a:lstStyle/>
          <a:p>
            <a:r>
              <a:rPr lang="en-US" dirty="0"/>
              <a:t>From a client usability perspective, its pretty </a:t>
            </a:r>
            <a:r>
              <a:rPr lang="en-US" dirty="0">
                <a:solidFill>
                  <a:srgbClr val="FF0000"/>
                </a:solidFill>
              </a:rPr>
              <a:t>awesome</a:t>
            </a:r>
            <a:r>
              <a:rPr lang="en-US" dirty="0"/>
              <a:t>, </a:t>
            </a:r>
            <a:r>
              <a:rPr lang="en-US" dirty="0" err="1"/>
              <a:t>GraphQL</a:t>
            </a:r>
            <a:r>
              <a:rPr lang="en-US" dirty="0"/>
              <a:t> has an amazing query syntax – its extremely powerful – see: </a:t>
            </a:r>
            <a:r>
              <a:rPr lang="en-US" dirty="0">
                <a:hlinkClick r:id="rId4"/>
              </a:rPr>
              <a:t>https://graphql.org/</a:t>
            </a:r>
            <a:r>
              <a:rPr lang="en-US" dirty="0"/>
              <a:t>.  There is not much NOT TO LIKE</a:t>
            </a:r>
          </a:p>
        </p:txBody>
      </p:sp>
      <p:sp>
        <p:nvSpPr>
          <p:cNvPr id="37" name="TextBox 36">
            <a:extLst>
              <a:ext uri="{FF2B5EF4-FFF2-40B4-BE49-F238E27FC236}">
                <a16:creationId xmlns:a16="http://schemas.microsoft.com/office/drawing/2014/main" id="{A660B65D-AC3F-BDB8-02F4-C3B8CBF0B73C}"/>
              </a:ext>
            </a:extLst>
          </p:cNvPr>
          <p:cNvSpPr txBox="1"/>
          <p:nvPr/>
        </p:nvSpPr>
        <p:spPr>
          <a:xfrm>
            <a:off x="193964" y="4862633"/>
            <a:ext cx="11927084" cy="592278"/>
          </a:xfrm>
          <a:prstGeom prst="rect">
            <a:avLst/>
          </a:prstGeom>
          <a:noFill/>
        </p:spPr>
        <p:txBody>
          <a:bodyPr wrap="square" rtlCol="0">
            <a:spAutoFit/>
          </a:bodyPr>
          <a:lstStyle/>
          <a:p>
            <a:r>
              <a:rPr lang="en-US" dirty="0"/>
              <a:t>However, from a server perspective, you introduce a pretty complicated piece of software – shown in</a:t>
            </a:r>
            <a:br>
              <a:rPr lang="en-US" dirty="0"/>
            </a:br>
            <a:r>
              <a:rPr lang="en-US" dirty="0"/>
              <a:t>yellow that parses and optimizes queries – the quality of libraries that supports this varies dramatically</a:t>
            </a:r>
          </a:p>
        </p:txBody>
      </p:sp>
      <p:sp>
        <p:nvSpPr>
          <p:cNvPr id="39" name="TextBox 38">
            <a:extLst>
              <a:ext uri="{FF2B5EF4-FFF2-40B4-BE49-F238E27FC236}">
                <a16:creationId xmlns:a16="http://schemas.microsoft.com/office/drawing/2014/main" id="{9787D4C8-081E-B26B-92A0-18242266E514}"/>
              </a:ext>
            </a:extLst>
          </p:cNvPr>
          <p:cNvSpPr txBox="1"/>
          <p:nvPr/>
        </p:nvSpPr>
        <p:spPr>
          <a:xfrm>
            <a:off x="193964" y="5536530"/>
            <a:ext cx="11927084" cy="592278"/>
          </a:xfrm>
          <a:prstGeom prst="rect">
            <a:avLst/>
          </a:prstGeom>
          <a:noFill/>
        </p:spPr>
        <p:txBody>
          <a:bodyPr wrap="square" rtlCol="0">
            <a:spAutoFit/>
          </a:bodyPr>
          <a:lstStyle/>
          <a:p>
            <a:r>
              <a:rPr lang="en-US" dirty="0"/>
              <a:t>You also need to write all of the code in gray that gets all of the data to execute the query.  You have little</a:t>
            </a:r>
            <a:br>
              <a:rPr lang="en-US" dirty="0"/>
            </a:br>
            <a:r>
              <a:rPr lang="en-US" dirty="0"/>
              <a:t>control over the efficiency of the query request to return the desired response </a:t>
            </a:r>
          </a:p>
        </p:txBody>
      </p:sp>
      <p:sp>
        <p:nvSpPr>
          <p:cNvPr id="40" name="TextBox 39">
            <a:extLst>
              <a:ext uri="{FF2B5EF4-FFF2-40B4-BE49-F238E27FC236}">
                <a16:creationId xmlns:a16="http://schemas.microsoft.com/office/drawing/2014/main" id="{3A4EFB0F-00B9-0547-7566-0DC3F9FA8168}"/>
              </a:ext>
            </a:extLst>
          </p:cNvPr>
          <p:cNvSpPr txBox="1"/>
          <p:nvPr/>
        </p:nvSpPr>
        <p:spPr>
          <a:xfrm>
            <a:off x="193964" y="6186309"/>
            <a:ext cx="11927084" cy="592278"/>
          </a:xfrm>
          <a:prstGeom prst="rect">
            <a:avLst/>
          </a:prstGeom>
          <a:noFill/>
        </p:spPr>
        <p:txBody>
          <a:bodyPr wrap="square" rtlCol="0">
            <a:spAutoFit/>
          </a:bodyPr>
          <a:lstStyle/>
          <a:p>
            <a:r>
              <a:rPr lang="en-US" dirty="0"/>
              <a:t>Overall opinion – </a:t>
            </a:r>
            <a:r>
              <a:rPr lang="en-US" dirty="0" err="1"/>
              <a:t>GraphQL</a:t>
            </a:r>
            <a:r>
              <a:rPr lang="en-US" dirty="0"/>
              <a:t> is hard to get right as its hard to optimize, REST is much simpler, so you decide</a:t>
            </a:r>
            <a:br>
              <a:rPr lang="en-US" dirty="0"/>
            </a:br>
            <a:r>
              <a:rPr lang="en-US" dirty="0"/>
              <a:t>I am a fan in very specific situations only!</a:t>
            </a:r>
          </a:p>
        </p:txBody>
      </p:sp>
    </p:spTree>
    <p:extLst>
      <p:ext uri="{BB962C8B-B14F-4D97-AF65-F5344CB8AC3E}">
        <p14:creationId xmlns:p14="http://schemas.microsoft.com/office/powerpoint/2010/main" val="1330643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a:t>
            </a:fld>
            <a:endParaRPr lang="en-US"/>
          </a:p>
        </p:txBody>
      </p:sp>
      <p:sp>
        <p:nvSpPr>
          <p:cNvPr id="470018" name="Rectangle 2"/>
          <p:cNvSpPr>
            <a:spLocks noGrp="1" noChangeArrowheads="1"/>
          </p:cNvSpPr>
          <p:nvPr>
            <p:ph type="title"/>
          </p:nvPr>
        </p:nvSpPr>
        <p:spPr/>
        <p:txBody>
          <a:bodyPr/>
          <a:lstStyle/>
          <a:p>
            <a:r>
              <a:rPr lang="en-US" dirty="0"/>
              <a:t>The Primary Architecture Pattern of Modern APIs is Client/Server and Layered</a:t>
            </a:r>
          </a:p>
        </p:txBody>
      </p:sp>
      <p:cxnSp>
        <p:nvCxnSpPr>
          <p:cNvPr id="11" name="Straight Connector 10">
            <a:extLst>
              <a:ext uri="{FF2B5EF4-FFF2-40B4-BE49-F238E27FC236}">
                <a16:creationId xmlns:a16="http://schemas.microsoft.com/office/drawing/2014/main" id="{FC51EA60-896A-A4A7-6A0B-69A6CF0A2836}"/>
              </a:ext>
            </a:extLst>
          </p:cNvPr>
          <p:cNvCxnSpPr>
            <a:cxnSpLocks/>
          </p:cNvCxnSpPr>
          <p:nvPr/>
        </p:nvCxnSpPr>
        <p:spPr bwMode="auto">
          <a:xfrm>
            <a:off x="4466709" y="4094773"/>
            <a:ext cx="329480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5214778" y="3503842"/>
            <a:ext cx="1906291" cy="590931"/>
          </a:xfrm>
          <a:prstGeom prst="rect">
            <a:avLst/>
          </a:prstGeom>
          <a:noFill/>
        </p:spPr>
        <p:txBody>
          <a:bodyPr wrap="none" rtlCol="0">
            <a:spAutoFit/>
          </a:bodyPr>
          <a:lstStyle/>
          <a:p>
            <a:pPr algn="ctr"/>
            <a:r>
              <a:rPr lang="en-US" dirty="0">
                <a:latin typeface="+mn-lt"/>
              </a:rPr>
              <a:t>HTTP(s) over</a:t>
            </a:r>
            <a:br>
              <a:rPr lang="en-US" dirty="0">
                <a:latin typeface="+mn-lt"/>
              </a:rPr>
            </a:br>
            <a:r>
              <a:rPr lang="en-US" dirty="0">
                <a:latin typeface="+mn-lt"/>
              </a:rPr>
              <a:t>TCP/IP</a:t>
            </a:r>
          </a:p>
        </p:txBody>
      </p:sp>
      <p:sp>
        <p:nvSpPr>
          <p:cNvPr id="34" name="Rectangle 33">
            <a:extLst>
              <a:ext uri="{FF2B5EF4-FFF2-40B4-BE49-F238E27FC236}">
                <a16:creationId xmlns:a16="http://schemas.microsoft.com/office/drawing/2014/main" id="{CED79C11-CC55-280F-1FD1-88CAEE7E2735}"/>
              </a:ext>
            </a:extLst>
          </p:cNvPr>
          <p:cNvSpPr/>
          <p:nvPr/>
        </p:nvSpPr>
        <p:spPr bwMode="auto">
          <a:xfrm rot="16200000">
            <a:off x="10890" y="3572262"/>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38" name="Rectangle 37">
            <a:extLst>
              <a:ext uri="{FF2B5EF4-FFF2-40B4-BE49-F238E27FC236}">
                <a16:creationId xmlns:a16="http://schemas.microsoft.com/office/drawing/2014/main" id="{94C0CA29-E833-D9AE-C079-E19CA85E2CF5}"/>
              </a:ext>
            </a:extLst>
          </p:cNvPr>
          <p:cNvSpPr/>
          <p:nvPr/>
        </p:nvSpPr>
        <p:spPr bwMode="auto">
          <a:xfrm rot="16200000">
            <a:off x="1023263" y="3572262"/>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9" name="Rectangle 38">
            <a:extLst>
              <a:ext uri="{FF2B5EF4-FFF2-40B4-BE49-F238E27FC236}">
                <a16:creationId xmlns:a16="http://schemas.microsoft.com/office/drawing/2014/main" id="{25E60D06-216A-339C-2F7B-AE3F1201688E}"/>
              </a:ext>
            </a:extLst>
          </p:cNvPr>
          <p:cNvSpPr/>
          <p:nvPr/>
        </p:nvSpPr>
        <p:spPr bwMode="auto">
          <a:xfrm rot="16200000">
            <a:off x="1828808" y="3779090"/>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0" name="Rectangle 39">
            <a:extLst>
              <a:ext uri="{FF2B5EF4-FFF2-40B4-BE49-F238E27FC236}">
                <a16:creationId xmlns:a16="http://schemas.microsoft.com/office/drawing/2014/main" id="{C12B3AAC-F982-7665-D377-CBC5F812373D}"/>
              </a:ext>
            </a:extLst>
          </p:cNvPr>
          <p:cNvSpPr/>
          <p:nvPr/>
        </p:nvSpPr>
        <p:spPr bwMode="auto">
          <a:xfrm rot="16200000">
            <a:off x="2427522" y="3779089"/>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Client Libraries</a:t>
            </a:r>
          </a:p>
        </p:txBody>
      </p:sp>
      <p:sp>
        <p:nvSpPr>
          <p:cNvPr id="41" name="Rectangle 40">
            <a:extLst>
              <a:ext uri="{FF2B5EF4-FFF2-40B4-BE49-F238E27FC236}">
                <a16:creationId xmlns:a16="http://schemas.microsoft.com/office/drawing/2014/main" id="{EFEEC22E-9BFA-DC54-A650-FBDF84BB1D39}"/>
              </a:ext>
            </a:extLst>
          </p:cNvPr>
          <p:cNvSpPr/>
          <p:nvPr/>
        </p:nvSpPr>
        <p:spPr bwMode="auto">
          <a:xfrm rot="16200000">
            <a:off x="3026237" y="3779089"/>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42" name="Rectangle 41">
            <a:extLst>
              <a:ext uri="{FF2B5EF4-FFF2-40B4-BE49-F238E27FC236}">
                <a16:creationId xmlns:a16="http://schemas.microsoft.com/office/drawing/2014/main" id="{37B71E3B-F57A-0A3B-9AE0-6BA53364C100}"/>
              </a:ext>
            </a:extLst>
          </p:cNvPr>
          <p:cNvSpPr/>
          <p:nvPr/>
        </p:nvSpPr>
        <p:spPr bwMode="auto">
          <a:xfrm rot="5400000">
            <a:off x="9971318" y="3528805"/>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43" name="Rectangle 42">
            <a:extLst>
              <a:ext uri="{FF2B5EF4-FFF2-40B4-BE49-F238E27FC236}">
                <a16:creationId xmlns:a16="http://schemas.microsoft.com/office/drawing/2014/main" id="{C5281D7E-026E-E166-0ECB-83C99CEE31FA}"/>
              </a:ext>
            </a:extLst>
          </p:cNvPr>
          <p:cNvSpPr/>
          <p:nvPr/>
        </p:nvSpPr>
        <p:spPr bwMode="auto">
          <a:xfrm rot="5400000">
            <a:off x="8958947" y="3528805"/>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44" name="Rectangle 43">
            <a:extLst>
              <a:ext uri="{FF2B5EF4-FFF2-40B4-BE49-F238E27FC236}">
                <a16:creationId xmlns:a16="http://schemas.microsoft.com/office/drawing/2014/main" id="{4EEE102E-1930-DE93-92B6-6B84A1F80E8B}"/>
              </a:ext>
            </a:extLst>
          </p:cNvPr>
          <p:cNvSpPr/>
          <p:nvPr/>
        </p:nvSpPr>
        <p:spPr bwMode="auto">
          <a:xfrm rot="5400000">
            <a:off x="8153405" y="3735633"/>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5" name="Rectangle 44">
            <a:extLst>
              <a:ext uri="{FF2B5EF4-FFF2-40B4-BE49-F238E27FC236}">
                <a16:creationId xmlns:a16="http://schemas.microsoft.com/office/drawing/2014/main" id="{4840B46C-634B-8FE2-8146-8C1A13A06EB7}"/>
              </a:ext>
            </a:extLst>
          </p:cNvPr>
          <p:cNvSpPr/>
          <p:nvPr/>
        </p:nvSpPr>
        <p:spPr bwMode="auto">
          <a:xfrm rot="5400000">
            <a:off x="7544712" y="3735633"/>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Server Libraries</a:t>
            </a:r>
          </a:p>
        </p:txBody>
      </p:sp>
      <p:sp>
        <p:nvSpPr>
          <p:cNvPr id="46" name="Rectangle 45">
            <a:extLst>
              <a:ext uri="{FF2B5EF4-FFF2-40B4-BE49-F238E27FC236}">
                <a16:creationId xmlns:a16="http://schemas.microsoft.com/office/drawing/2014/main" id="{42FAA490-6D60-9647-9AD0-9D9DEE8B2059}"/>
              </a:ext>
            </a:extLst>
          </p:cNvPr>
          <p:cNvSpPr/>
          <p:nvPr/>
        </p:nvSpPr>
        <p:spPr bwMode="auto">
          <a:xfrm rot="5400000">
            <a:off x="6955974" y="3735633"/>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47" name="Rectangle 46">
            <a:extLst>
              <a:ext uri="{FF2B5EF4-FFF2-40B4-BE49-F238E27FC236}">
                <a16:creationId xmlns:a16="http://schemas.microsoft.com/office/drawing/2014/main" id="{CA20400C-7436-9EAC-5466-864DCD8DA457}"/>
              </a:ext>
            </a:extLst>
          </p:cNvPr>
          <p:cNvSpPr/>
          <p:nvPr/>
        </p:nvSpPr>
        <p:spPr bwMode="auto">
          <a:xfrm>
            <a:off x="1023258" y="1572698"/>
            <a:ext cx="2209800" cy="1012371"/>
          </a:xfrm>
          <a:prstGeom prst="rect">
            <a:avLst/>
          </a:prstGeom>
          <a:solidFill>
            <a:schemeClr val="tx1">
              <a:lumMod val="95000"/>
              <a:lumOff val="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mn-lt"/>
                <a:ea typeface="ＭＳ Ｐゴシック" charset="0"/>
              </a:rPr>
              <a:t>WEB</a:t>
            </a:r>
            <a:br>
              <a:rPr kumimoji="0" lang="en-US" sz="2400" b="0" i="0" u="none" strike="noStrike" cap="none" normalizeH="0" baseline="0" dirty="0">
                <a:ln>
                  <a:noFill/>
                </a:ln>
                <a:solidFill>
                  <a:srgbClr val="FFFF00"/>
                </a:solidFill>
                <a:effectLst/>
                <a:latin typeface="+mn-lt"/>
                <a:ea typeface="ＭＳ Ｐゴシック" charset="0"/>
              </a:rPr>
            </a:br>
            <a:r>
              <a:rPr kumimoji="0" lang="en-US" sz="2400" b="0" i="0" u="none" strike="noStrike" cap="none" normalizeH="0" baseline="0" dirty="0">
                <a:ln>
                  <a:noFill/>
                </a:ln>
                <a:solidFill>
                  <a:srgbClr val="FFFF00"/>
                </a:solidFill>
                <a:effectLst/>
                <a:latin typeface="+mn-lt"/>
                <a:ea typeface="ＭＳ Ｐゴシック" charset="0"/>
              </a:rPr>
              <a:t>BROWSER</a:t>
            </a:r>
          </a:p>
        </p:txBody>
      </p:sp>
      <p:sp>
        <p:nvSpPr>
          <p:cNvPr id="48" name="Rectangle 47">
            <a:extLst>
              <a:ext uri="{FF2B5EF4-FFF2-40B4-BE49-F238E27FC236}">
                <a16:creationId xmlns:a16="http://schemas.microsoft.com/office/drawing/2014/main" id="{A5FB0AD7-AC0D-4E83-A71C-8EC573146C64}"/>
              </a:ext>
            </a:extLst>
          </p:cNvPr>
          <p:cNvSpPr/>
          <p:nvPr/>
        </p:nvSpPr>
        <p:spPr bwMode="auto">
          <a:xfrm>
            <a:off x="8806547" y="1572698"/>
            <a:ext cx="2209800" cy="1012371"/>
          </a:xfrm>
          <a:prstGeom prst="rect">
            <a:avLst/>
          </a:prstGeom>
          <a:solidFill>
            <a:schemeClr val="tx1">
              <a:lumMod val="95000"/>
              <a:lumOff val="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mn-lt"/>
                <a:ea typeface="ＭＳ Ｐゴシック" charset="0"/>
              </a:rPr>
              <a:t>WEB</a:t>
            </a:r>
            <a:br>
              <a:rPr kumimoji="0" lang="en-US" sz="2400" b="0" i="0" u="none" strike="noStrike" cap="none" normalizeH="0" baseline="0" dirty="0">
                <a:ln>
                  <a:noFill/>
                </a:ln>
                <a:solidFill>
                  <a:srgbClr val="FFFF00"/>
                </a:solidFill>
                <a:effectLst/>
                <a:latin typeface="+mn-lt"/>
                <a:ea typeface="ＭＳ Ｐゴシック" charset="0"/>
              </a:rPr>
            </a:br>
            <a:r>
              <a:rPr kumimoji="0" lang="en-US" sz="2400" b="0" i="0" u="none" strike="noStrike" cap="none" normalizeH="0" baseline="0" dirty="0">
                <a:ln>
                  <a:noFill/>
                </a:ln>
                <a:solidFill>
                  <a:srgbClr val="FFFF00"/>
                </a:solidFill>
                <a:effectLst/>
                <a:latin typeface="+mn-lt"/>
                <a:ea typeface="ＭＳ Ｐゴシック" charset="0"/>
              </a:rPr>
              <a:t>SERVER</a:t>
            </a:r>
          </a:p>
        </p:txBody>
      </p:sp>
      <p:cxnSp>
        <p:nvCxnSpPr>
          <p:cNvPr id="49" name="Straight Connector 48">
            <a:extLst>
              <a:ext uri="{FF2B5EF4-FFF2-40B4-BE49-F238E27FC236}">
                <a16:creationId xmlns:a16="http://schemas.microsoft.com/office/drawing/2014/main" id="{E3E21803-053D-B5A7-A01F-FC723A43683C}"/>
              </a:ext>
            </a:extLst>
          </p:cNvPr>
          <p:cNvCxnSpPr>
            <a:cxnSpLocks/>
            <a:endCxn id="48" idx="1"/>
          </p:cNvCxnSpPr>
          <p:nvPr/>
        </p:nvCxnSpPr>
        <p:spPr bwMode="auto">
          <a:xfrm flipV="1">
            <a:off x="3233058" y="2078884"/>
            <a:ext cx="5573489" cy="1318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50" name="TextBox 49">
            <a:extLst>
              <a:ext uri="{FF2B5EF4-FFF2-40B4-BE49-F238E27FC236}">
                <a16:creationId xmlns:a16="http://schemas.microsoft.com/office/drawing/2014/main" id="{750659BF-906B-D5B2-7414-31E04DF044AA}"/>
              </a:ext>
            </a:extLst>
          </p:cNvPr>
          <p:cNvSpPr txBox="1"/>
          <p:nvPr/>
        </p:nvSpPr>
        <p:spPr>
          <a:xfrm>
            <a:off x="5167673" y="1501141"/>
            <a:ext cx="1906291" cy="590931"/>
          </a:xfrm>
          <a:prstGeom prst="rect">
            <a:avLst/>
          </a:prstGeom>
          <a:noFill/>
        </p:spPr>
        <p:txBody>
          <a:bodyPr wrap="square" rtlCol="0">
            <a:spAutoFit/>
          </a:bodyPr>
          <a:lstStyle/>
          <a:p>
            <a:pPr algn="ctr"/>
            <a:r>
              <a:rPr lang="en-US" dirty="0">
                <a:latin typeface="+mn-lt"/>
              </a:rPr>
              <a:t>HTTP(s) over</a:t>
            </a:r>
            <a:br>
              <a:rPr lang="en-US" dirty="0">
                <a:latin typeface="+mn-lt"/>
              </a:rPr>
            </a:br>
            <a:r>
              <a:rPr lang="en-US" dirty="0">
                <a:latin typeface="+mn-lt"/>
              </a:rPr>
              <a:t>TCP/IP</a:t>
            </a:r>
          </a:p>
        </p:txBody>
      </p:sp>
      <p:sp>
        <p:nvSpPr>
          <p:cNvPr id="51" name="TextBox 50">
            <a:extLst>
              <a:ext uri="{FF2B5EF4-FFF2-40B4-BE49-F238E27FC236}">
                <a16:creationId xmlns:a16="http://schemas.microsoft.com/office/drawing/2014/main" id="{BAEABB84-D448-67BA-BD08-58AB751E1F17}"/>
              </a:ext>
            </a:extLst>
          </p:cNvPr>
          <p:cNvSpPr txBox="1"/>
          <p:nvPr/>
        </p:nvSpPr>
        <p:spPr>
          <a:xfrm>
            <a:off x="367073" y="5356859"/>
            <a:ext cx="11215327" cy="1089529"/>
          </a:xfrm>
          <a:prstGeom prst="rect">
            <a:avLst/>
          </a:prstGeom>
          <a:noFill/>
        </p:spPr>
        <p:txBody>
          <a:bodyPr wrap="square" rtlCol="0">
            <a:spAutoFit/>
          </a:bodyPr>
          <a:lstStyle/>
          <a:p>
            <a:r>
              <a:rPr lang="en-US" dirty="0">
                <a:latin typeface="+mn-lt"/>
              </a:rPr>
              <a:t>If we consider the basic web architecture as a black box (top), we can see that the</a:t>
            </a:r>
            <a:br>
              <a:rPr lang="en-US" dirty="0">
                <a:latin typeface="+mn-lt"/>
              </a:rPr>
            </a:br>
            <a:r>
              <a:rPr lang="en-US" dirty="0">
                <a:latin typeface="+mn-lt"/>
              </a:rPr>
              <a:t>architecture of APIs basically can ride on top.  Think about all of the innovations over</a:t>
            </a:r>
            <a:br>
              <a:rPr lang="en-US" dirty="0">
                <a:latin typeface="+mn-lt"/>
              </a:rPr>
            </a:br>
            <a:r>
              <a:rPr lang="en-US" dirty="0">
                <a:latin typeface="+mn-lt"/>
              </a:rPr>
              <a:t>the past 10 years to deploy, manage, scale and run web applications, APIs get all of</a:t>
            </a:r>
            <a:br>
              <a:rPr lang="en-US" dirty="0">
                <a:latin typeface="+mn-lt"/>
              </a:rPr>
            </a:br>
            <a:r>
              <a:rPr lang="en-US" dirty="0">
                <a:latin typeface="+mn-lt"/>
              </a:rPr>
              <a:t>the benefits out-of-the-box. As well as future ones that may come later. </a:t>
            </a:r>
          </a:p>
        </p:txBody>
      </p:sp>
    </p:spTree>
    <p:extLst>
      <p:ext uri="{BB962C8B-B14F-4D97-AF65-F5344CB8AC3E}">
        <p14:creationId xmlns:p14="http://schemas.microsoft.com/office/powerpoint/2010/main" val="107418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8</a:t>
            </a:fld>
            <a:endParaRPr lang="en-US"/>
          </a:p>
        </p:txBody>
      </p:sp>
      <p:sp>
        <p:nvSpPr>
          <p:cNvPr id="680962" name="Rectangle 2"/>
          <p:cNvSpPr>
            <a:spLocks noGrp="1" noChangeArrowheads="1"/>
          </p:cNvSpPr>
          <p:nvPr>
            <p:ph type="title"/>
          </p:nvPr>
        </p:nvSpPr>
        <p:spPr/>
        <p:txBody>
          <a:bodyPr/>
          <a:lstStyle/>
          <a:p>
            <a:r>
              <a:rPr lang="en-US" dirty="0"/>
              <a:t>Lets start by taking a look at network protocols – Why?</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607668"/>
            <a:ext cx="10024872" cy="4114800"/>
          </a:xfrm>
        </p:spPr>
        <p:txBody>
          <a:bodyPr/>
          <a:lstStyle/>
          <a:p>
            <a:r>
              <a:rPr lang="en-US" sz="2400" dirty="0"/>
              <a:t>Network protocols have interesting architectures</a:t>
            </a:r>
          </a:p>
          <a:p>
            <a:r>
              <a:rPr lang="en-US" sz="2400" dirty="0"/>
              <a:t>Understanding aspects of network protocols will lead to a deeper foundational understanding of web services and APIs</a:t>
            </a:r>
          </a:p>
          <a:p>
            <a:r>
              <a:rPr lang="en-US" sz="2400" dirty="0"/>
              <a:t>This material will also help with some other content covered in this class – web architectures, cloud native architectures, reactive architectures in particular</a:t>
            </a:r>
            <a:endParaRPr lang="en-US" sz="2000" dirty="0"/>
          </a:p>
          <a:p>
            <a:pPr lvl="1"/>
            <a:endParaRPr lang="en-US" sz="2000" dirty="0"/>
          </a:p>
        </p:txBody>
      </p:sp>
    </p:spTree>
    <p:extLst>
      <p:ext uri="{BB962C8B-B14F-4D97-AF65-F5344CB8AC3E}">
        <p14:creationId xmlns:p14="http://schemas.microsoft.com/office/powerpoint/2010/main" val="1922294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9</a:t>
            </a:fld>
            <a:endParaRPr lang="en-US"/>
          </a:p>
        </p:txBody>
      </p:sp>
      <p:sp>
        <p:nvSpPr>
          <p:cNvPr id="470018" name="Rectangle 2"/>
          <p:cNvSpPr>
            <a:spLocks noGrp="1" noChangeArrowheads="1"/>
          </p:cNvSpPr>
          <p:nvPr>
            <p:ph type="title"/>
          </p:nvPr>
        </p:nvSpPr>
        <p:spPr/>
        <p:txBody>
          <a:bodyPr/>
          <a:lstStyle/>
          <a:p>
            <a:r>
              <a:rPr lang="en-US" dirty="0"/>
              <a:t>Modern APIs take advantage of the OSI Model from the 1970s – a Layered Architecture</a:t>
            </a:r>
          </a:p>
        </p:txBody>
      </p:sp>
      <p:pic>
        <p:nvPicPr>
          <p:cNvPr id="1026" name="Picture 2" descr="OSI Model: The 7 Layers of Network Architecture – BMC Software | Blogs">
            <a:extLst>
              <a:ext uri="{FF2B5EF4-FFF2-40B4-BE49-F238E27FC236}">
                <a16:creationId xmlns:a16="http://schemas.microsoft.com/office/drawing/2014/main" id="{A515124E-DAC0-D076-109E-CDD5786AB51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143" b="4011"/>
          <a:stretch/>
        </p:blipFill>
        <p:spPr bwMode="auto">
          <a:xfrm>
            <a:off x="277814" y="1175656"/>
            <a:ext cx="5252130" cy="527253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80E5B97E-57BD-C923-560F-47A12AFE4805}"/>
              </a:ext>
            </a:extLst>
          </p:cNvPr>
          <p:cNvSpPr/>
          <p:nvPr/>
        </p:nvSpPr>
        <p:spPr bwMode="auto">
          <a:xfrm rot="16200000">
            <a:off x="4498434" y="4573527"/>
            <a:ext cx="2927152" cy="63809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Handled By Network</a:t>
            </a:r>
            <a:br>
              <a:rPr kumimoji="0" lang="en-US" sz="1200" i="0" u="none" strike="noStrike" cap="none" normalizeH="0" baseline="0" dirty="0">
                <a:ln>
                  <a:noFill/>
                </a:ln>
                <a:solidFill>
                  <a:schemeClr val="tx1"/>
                </a:solidFill>
                <a:effectLst/>
                <a:latin typeface="+mn-lt"/>
                <a:ea typeface="ＭＳ Ｐゴシック" charset="0"/>
              </a:rPr>
            </a:br>
            <a:r>
              <a:rPr kumimoji="0" lang="en-US" sz="1200" i="0" u="none" strike="noStrike" cap="none" normalizeH="0" baseline="0" dirty="0">
                <a:ln>
                  <a:noFill/>
                </a:ln>
                <a:solidFill>
                  <a:schemeClr val="tx1"/>
                </a:solidFill>
                <a:effectLst/>
                <a:latin typeface="+mn-lt"/>
                <a:ea typeface="ＭＳ Ｐゴシック" charset="0"/>
              </a:rPr>
              <a:t> (Mainly Hardware)</a:t>
            </a:r>
          </a:p>
        </p:txBody>
      </p:sp>
      <p:sp>
        <p:nvSpPr>
          <p:cNvPr id="14" name="Rectangle 13">
            <a:extLst>
              <a:ext uri="{FF2B5EF4-FFF2-40B4-BE49-F238E27FC236}">
                <a16:creationId xmlns:a16="http://schemas.microsoft.com/office/drawing/2014/main" id="{0750995A-3FAD-D88B-B725-719616C1AF20}"/>
              </a:ext>
            </a:extLst>
          </p:cNvPr>
          <p:cNvSpPr/>
          <p:nvPr/>
        </p:nvSpPr>
        <p:spPr bwMode="auto">
          <a:xfrm rot="16200000">
            <a:off x="4845097" y="1973522"/>
            <a:ext cx="2233829" cy="63809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Handled by the </a:t>
            </a:r>
            <a:br>
              <a:rPr kumimoji="0" lang="en-US" sz="1200" i="0" u="none" strike="noStrike" cap="none" normalizeH="0" baseline="0" dirty="0">
                <a:ln>
                  <a:noFill/>
                </a:ln>
                <a:solidFill>
                  <a:schemeClr val="tx1"/>
                </a:solidFill>
                <a:effectLst/>
                <a:latin typeface="+mn-lt"/>
                <a:ea typeface="ＭＳ Ｐゴシック" charset="0"/>
              </a:rPr>
            </a:br>
            <a:r>
              <a:rPr kumimoji="0" lang="en-US" sz="1200" i="0" u="none" strike="noStrike" cap="none" normalizeH="0" baseline="0" dirty="0">
                <a:ln>
                  <a:noFill/>
                </a:ln>
                <a:solidFill>
                  <a:schemeClr val="tx1"/>
                </a:solidFill>
                <a:effectLst/>
                <a:latin typeface="+mn-lt"/>
                <a:ea typeface="ＭＳ Ｐゴシック" charset="0"/>
              </a:rPr>
              <a:t>Operating System</a:t>
            </a:r>
          </a:p>
        </p:txBody>
      </p:sp>
      <p:sp>
        <p:nvSpPr>
          <p:cNvPr id="15" name="Rectangle 14">
            <a:extLst>
              <a:ext uri="{FF2B5EF4-FFF2-40B4-BE49-F238E27FC236}">
                <a16:creationId xmlns:a16="http://schemas.microsoft.com/office/drawing/2014/main" id="{14D9EA79-8344-9990-FC53-090FD64A1A72}"/>
              </a:ext>
            </a:extLst>
          </p:cNvPr>
          <p:cNvSpPr/>
          <p:nvPr/>
        </p:nvSpPr>
        <p:spPr bwMode="auto">
          <a:xfrm rot="16200000">
            <a:off x="6072814" y="1479040"/>
            <a:ext cx="1447802" cy="841031"/>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Handled by</a:t>
            </a:r>
            <a:br>
              <a:rPr lang="en-US" sz="1200" dirty="0">
                <a:latin typeface="+mn-lt"/>
                <a:ea typeface="ＭＳ Ｐゴシック" charset="0"/>
              </a:rPr>
            </a:br>
            <a:r>
              <a:rPr lang="en-US" sz="1200" dirty="0">
                <a:latin typeface="+mn-lt"/>
                <a:ea typeface="ＭＳ Ｐゴシック" charset="0"/>
              </a:rPr>
              <a:t>your code and</a:t>
            </a:r>
            <a:br>
              <a:rPr lang="en-US" sz="1200" dirty="0">
                <a:latin typeface="+mn-lt"/>
                <a:ea typeface="ＭＳ Ｐゴシック" charset="0"/>
              </a:rPr>
            </a:br>
            <a:r>
              <a:rPr lang="en-US" sz="1200" dirty="0">
                <a:latin typeface="+mn-lt"/>
                <a:ea typeface="ＭＳ Ｐゴシック" charset="0"/>
              </a:rPr>
              <a:t>libraries</a:t>
            </a:r>
            <a:endParaRPr kumimoji="0" lang="en-US" sz="1200" i="0" u="none" strike="noStrike" cap="none" normalizeH="0" baseline="0" dirty="0">
              <a:ln>
                <a:noFill/>
              </a:ln>
              <a:effectLst/>
              <a:latin typeface="+mn-lt"/>
              <a:ea typeface="ＭＳ Ｐゴシック" charset="0"/>
            </a:endParaRPr>
          </a:p>
        </p:txBody>
      </p:sp>
      <p:sp>
        <p:nvSpPr>
          <p:cNvPr id="16" name="Rectangle 15">
            <a:extLst>
              <a:ext uri="{FF2B5EF4-FFF2-40B4-BE49-F238E27FC236}">
                <a16:creationId xmlns:a16="http://schemas.microsoft.com/office/drawing/2014/main" id="{34F5CDCD-675C-8AD4-D8F0-C7C14FE59F55}"/>
              </a:ext>
            </a:extLst>
          </p:cNvPr>
          <p:cNvSpPr/>
          <p:nvPr/>
        </p:nvSpPr>
        <p:spPr bwMode="auto">
          <a:xfrm rot="16200000">
            <a:off x="6403701" y="2595954"/>
            <a:ext cx="786027" cy="84103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OS</a:t>
            </a:r>
            <a:br>
              <a:rPr lang="en-US" sz="1200" dirty="0">
                <a:latin typeface="+mn-lt"/>
                <a:ea typeface="ＭＳ Ｐゴシック" charset="0"/>
              </a:rPr>
            </a:br>
            <a:r>
              <a:rPr lang="en-US" sz="1200" dirty="0">
                <a:latin typeface="+mn-lt"/>
                <a:ea typeface="ＭＳ Ｐゴシック" charset="0"/>
              </a:rPr>
              <a:t>Kernel</a:t>
            </a:r>
            <a:endParaRPr kumimoji="0" lang="en-US" sz="1200" i="0" u="none" strike="noStrike" cap="none" normalizeH="0" baseline="0" dirty="0">
              <a:ln>
                <a:noFill/>
              </a:ln>
              <a:effectLst/>
              <a:latin typeface="+mn-lt"/>
              <a:ea typeface="ＭＳ Ｐゴシック" charset="0"/>
            </a:endParaRPr>
          </a:p>
        </p:txBody>
      </p:sp>
      <p:pic>
        <p:nvPicPr>
          <p:cNvPr id="2" name="Graphic 1">
            <a:extLst>
              <a:ext uri="{FF2B5EF4-FFF2-40B4-BE49-F238E27FC236}">
                <a16:creationId xmlns:a16="http://schemas.microsoft.com/office/drawing/2014/main" id="{DCAFB7C7-E64D-0A94-A46D-6377CD1197E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33108" y="2884713"/>
            <a:ext cx="3249292" cy="2464707"/>
          </a:xfrm>
          <a:prstGeom prst="rect">
            <a:avLst/>
          </a:prstGeom>
        </p:spPr>
      </p:pic>
      <p:sp>
        <p:nvSpPr>
          <p:cNvPr id="18" name="Rectangle 17">
            <a:extLst>
              <a:ext uri="{FF2B5EF4-FFF2-40B4-BE49-F238E27FC236}">
                <a16:creationId xmlns:a16="http://schemas.microsoft.com/office/drawing/2014/main" id="{3812CA97-DBFB-5883-473C-F1B1C433B06D}"/>
              </a:ext>
            </a:extLst>
          </p:cNvPr>
          <p:cNvSpPr/>
          <p:nvPr/>
        </p:nvSpPr>
        <p:spPr bwMode="auto">
          <a:xfrm>
            <a:off x="8412842" y="1786383"/>
            <a:ext cx="3169557"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Clients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&amp; Servers</a:t>
            </a:r>
          </a:p>
        </p:txBody>
      </p:sp>
      <p:cxnSp>
        <p:nvCxnSpPr>
          <p:cNvPr id="19" name="Straight Connector 18">
            <a:extLst>
              <a:ext uri="{FF2B5EF4-FFF2-40B4-BE49-F238E27FC236}">
                <a16:creationId xmlns:a16="http://schemas.microsoft.com/office/drawing/2014/main" id="{2B339154-185E-983F-C99C-EB7CD04CD885}"/>
              </a:ext>
            </a:extLst>
          </p:cNvPr>
          <p:cNvCxnSpPr>
            <a:cxnSpLocks/>
          </p:cNvCxnSpPr>
          <p:nvPr/>
        </p:nvCxnSpPr>
        <p:spPr>
          <a:xfrm>
            <a:off x="7315200" y="1273629"/>
            <a:ext cx="1017908" cy="512754"/>
          </a:xfrm>
          <a:prstGeom prst="line">
            <a:avLst/>
          </a:prstGeom>
          <a:ln w="1270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3048895-D8D1-2D5A-AE39-208BB43504BB}"/>
              </a:ext>
            </a:extLst>
          </p:cNvPr>
          <p:cNvCxnSpPr>
            <a:cxnSpLocks/>
          </p:cNvCxnSpPr>
          <p:nvPr/>
        </p:nvCxnSpPr>
        <p:spPr>
          <a:xfrm flipV="1">
            <a:off x="7315200" y="5435379"/>
            <a:ext cx="1074917" cy="847455"/>
          </a:xfrm>
          <a:prstGeom prst="line">
            <a:avLst/>
          </a:prstGeom>
          <a:ln w="1270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45345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8011"/>
      </a:dk2>
      <a:lt2>
        <a:srgbClr val="DD0806"/>
      </a:lt2>
      <a:accent1>
        <a:srgbClr val="0000D4"/>
      </a:accent1>
      <a:accent2>
        <a:srgbClr val="02ABEA"/>
      </a:accent2>
      <a:accent3>
        <a:srgbClr val="FFFFFF"/>
      </a:accent3>
      <a:accent4>
        <a:srgbClr val="000000"/>
      </a:accent4>
      <a:accent5>
        <a:srgbClr val="AAAAE6"/>
      </a:accent5>
      <a:accent6>
        <a:srgbClr val="029BD4"/>
      </a:accent6>
      <a:hlink>
        <a:srgbClr val="F20884"/>
      </a:hlink>
      <a:folHlink>
        <a:srgbClr val="FCF30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8011"/>
      </a:dk2>
      <a:lt2>
        <a:srgbClr val="DD0806"/>
      </a:lt2>
      <a:accent1>
        <a:srgbClr val="0000D4"/>
      </a:accent1>
      <a:accent2>
        <a:srgbClr val="02ABEA"/>
      </a:accent2>
      <a:accent3>
        <a:srgbClr val="FFFFFF"/>
      </a:accent3>
      <a:accent4>
        <a:srgbClr val="000000"/>
      </a:accent4>
      <a:accent5>
        <a:srgbClr val="AAAAE6"/>
      </a:accent5>
      <a:accent6>
        <a:srgbClr val="029BD4"/>
      </a:accent6>
      <a:hlink>
        <a:srgbClr val="F20884"/>
      </a:hlink>
      <a:folHlink>
        <a:srgbClr val="FCF30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62978</TotalTime>
  <Words>8507</Words>
  <Application>Microsoft Macintosh PowerPoint</Application>
  <PresentationFormat>Widescreen</PresentationFormat>
  <Paragraphs>939</Paragraphs>
  <Slides>63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63</vt:i4>
      </vt:variant>
    </vt:vector>
  </HeadingPairs>
  <TitlesOfParts>
    <vt:vector size="72" baseType="lpstr">
      <vt:lpstr>Arial</vt:lpstr>
      <vt:lpstr>Courier</vt:lpstr>
      <vt:lpstr>Courier New</vt:lpstr>
      <vt:lpstr>Helvetica</vt:lpstr>
      <vt:lpstr>Menlo</vt:lpstr>
      <vt:lpstr>SF Mono</vt:lpstr>
      <vt:lpstr>Verdana</vt:lpstr>
      <vt:lpstr>Wingdings</vt:lpstr>
      <vt:lpstr>Office Theme</vt:lpstr>
      <vt:lpstr>SE 577 Software Architecture   Modern Network and API Architecture</vt:lpstr>
      <vt:lpstr>How you should think about this lecture and the remainder of the lectures in this class</vt:lpstr>
      <vt:lpstr>A historical context</vt:lpstr>
      <vt:lpstr>Versions of Distributed Client/Server Interoperability</vt:lpstr>
      <vt:lpstr>Architecture Challenges addressed with modern Web-Based APIs</vt:lpstr>
      <vt:lpstr>Architecture Challenges addressed with modern Web-Based APIs</vt:lpstr>
      <vt:lpstr>The Primary Architecture Pattern of Modern APIs is Client/Server and Layered</vt:lpstr>
      <vt:lpstr>Lets start by taking a look at network protocols – Why?</vt:lpstr>
      <vt:lpstr>Modern APIs take advantage of the OSI Model from the 1970s – a Layered Architecture</vt:lpstr>
      <vt:lpstr>OSI architecture mapped to TCP/IP and UDP/IP</vt:lpstr>
      <vt:lpstr>TCP vs UDP (this will be helpful later)</vt:lpstr>
      <vt:lpstr>HTTP has variations V1.1, 2, and 3 (emerging)</vt:lpstr>
      <vt:lpstr>HTTP Protocol - L7 of OSI; App layer of TCP/IP </vt:lpstr>
      <vt:lpstr>HTTP Protocol Versions Can be Negotiated Client Requested Example</vt:lpstr>
      <vt:lpstr>HTTP Protocol Versions Can be Negotiated Server Enforced Example</vt:lpstr>
      <vt:lpstr>HTTP Evolution – 1.1 to 2.0</vt:lpstr>
      <vt:lpstr>HTTP Evolution – 2 to 3 – Still under development</vt:lpstr>
      <vt:lpstr>(TCP) Head of Line Blocking – issues with HTTP/2</vt:lpstr>
      <vt:lpstr>Specific Benefits of QUIC vs TCP for HTTP</vt:lpstr>
      <vt:lpstr>Other Architectural Benefits of HTTP3</vt:lpstr>
      <vt:lpstr>HTTP3 does have some architectural challenges</vt:lpstr>
      <vt:lpstr>Wrapping up HTTP</vt:lpstr>
      <vt:lpstr>BACK to APIs now that we covered HTTP and underlying network protocols</vt:lpstr>
      <vt:lpstr>Certain aspects of API architectures have evolved over the past 20 years, others have not changed…</vt:lpstr>
      <vt:lpstr>API Components</vt:lpstr>
      <vt:lpstr>XML-RPC and SOAP (late ‘90s – early ‘00s)</vt:lpstr>
      <vt:lpstr>XML-RPC and SOAP (late ‘90s – early ‘00s)</vt:lpstr>
      <vt:lpstr>XML-RPC and SOAP (late ‘90s – early ‘00s)</vt:lpstr>
      <vt:lpstr>SOAP Protocol</vt:lpstr>
      <vt:lpstr>What about Security with SOAP?</vt:lpstr>
      <vt:lpstr>SOAP – Design by Contract</vt:lpstr>
      <vt:lpstr>SOAP – Challenges with SOAP Architecture</vt:lpstr>
      <vt:lpstr>SOAP – Architecture Summary</vt:lpstr>
      <vt:lpstr>Then came REST</vt:lpstr>
      <vt:lpstr>REST 101 – What is a Resource? It’s the most important concept that you need to know</vt:lpstr>
      <vt:lpstr>REST 101 – Representing a resource in REST</vt:lpstr>
      <vt:lpstr>REST 101 – Example </vt:lpstr>
      <vt:lpstr>REST 101 –  Example </vt:lpstr>
      <vt:lpstr>REST is like SOAP, but simplifies things, A LOT</vt:lpstr>
      <vt:lpstr>So where did the principals of rest come from?</vt:lpstr>
      <vt:lpstr>Guiding Architecture Principals for REST</vt:lpstr>
      <vt:lpstr>Guiding Architecture Principals for REST </vt:lpstr>
      <vt:lpstr>Guiding Architecture Principals for REST </vt:lpstr>
      <vt:lpstr>REST Architecture Components </vt:lpstr>
      <vt:lpstr>Reference Architecture for REST </vt:lpstr>
      <vt:lpstr>Current State of REST </vt:lpstr>
      <vt:lpstr>Current State of REST – Some challenges </vt:lpstr>
      <vt:lpstr>Current State of REST – Some challenges </vt:lpstr>
      <vt:lpstr>Current State of REST – Some challenges </vt:lpstr>
      <vt:lpstr>Current State of REST – Some challenges </vt:lpstr>
      <vt:lpstr>REST Summary </vt:lpstr>
      <vt:lpstr>Modern REST Alternative 1 - GRPC </vt:lpstr>
      <vt:lpstr>GRPC Architecture </vt:lpstr>
      <vt:lpstr>What does a protobuf file look like? </vt:lpstr>
      <vt:lpstr>What about Streaming? </vt:lpstr>
      <vt:lpstr>Why doesn’t GRPC just outright replace REST? </vt:lpstr>
      <vt:lpstr>Workarounds for Browser Restrictions on GRPC </vt:lpstr>
      <vt:lpstr>The GRPC Sweet Spot – GRPC Complements REST </vt:lpstr>
      <vt:lpstr>Do you have to choose – GRPC or REST? </vt:lpstr>
      <vt:lpstr>Finally GraphQL </vt:lpstr>
      <vt:lpstr>GrpahQL is a standard Query Syntax for Resources – Think SQL for Resources </vt:lpstr>
      <vt:lpstr>GrpahQL Query Examples </vt:lpstr>
      <vt:lpstr>GraphQL Architecture Analysis </vt:lpstr>
    </vt:vector>
  </TitlesOfParts>
  <Company>Drexel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SE-320: Software Verification &amp; Validation</dc:title>
  <dc:creator>Filippos I. Vokolos</dc:creator>
  <cp:lastModifiedBy>Brian Mitchell</cp:lastModifiedBy>
  <cp:revision>912</cp:revision>
  <cp:lastPrinted>2022-04-16T18:39:41Z</cp:lastPrinted>
  <dcterms:created xsi:type="dcterms:W3CDTF">2000-03-07T00:57:40Z</dcterms:created>
  <dcterms:modified xsi:type="dcterms:W3CDTF">2022-05-11T19:38:06Z</dcterms:modified>
</cp:coreProperties>
</file>

<file path=docProps/thumbnail.jpeg>
</file>